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ebas Neue" panose="020B0606020202050201" pitchFamily="34" charset="0"/>
      <p:regular r:id="rId19"/>
    </p:embeddedFont>
    <p:embeddedFont>
      <p:font typeface="Bebas Neue Bold" panose="020B0604020202020204" charset="0"/>
      <p:regular r:id="rId20"/>
    </p:embeddedFont>
    <p:embeddedFont>
      <p:font typeface="Browallia New" panose="020B0502040204020203" pitchFamily="34" charset="-34"/>
      <p:bold r:id="rId21"/>
    </p:embeddedFont>
    <p:embeddedFont>
      <p:font typeface="Calibri" panose="020F0502020204030204" pitchFamily="34" charset="0"/>
      <p:regular r:id="rId22"/>
      <p:bold r:id="rId23"/>
      <p:italic r:id="rId24"/>
      <p:boldItalic r:id="rId25"/>
    </p:embeddedFont>
    <p:embeddedFont>
      <p:font typeface="Canva San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hyperlink" Target="https://kcapstone.herokuapp.com/"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kcapstone.herokuapp.com/"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docs.google.com/document/d/1oSKhLLadXm2P_d6VcaeRglgQydyM1jIp/edit?usp=sharing&amp;ouid=108596113326477621020&amp;rtpof=true&amp;sd=true" TargetMode="External"/><Relationship Id="rId5" Type="http://schemas.openxmlformats.org/officeDocument/2006/relationships/hyperlink" Target="https://www.canva.com/design/DAFPBUKzt6c/aCI860wut6X0Ot81UlDzkQ/view?utm_content=DAFPBUKzt6c&amp;utm_campaign=designshare&amp;utm_medium=link&amp;utm_source=publishsharelink" TargetMode="External"/><Relationship Id="rId4" Type="http://schemas.openxmlformats.org/officeDocument/2006/relationships/hyperlink" Target="https://github.com/Keras-Capston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merishnasuwal/breast-cancer-prediction-datase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333042" y="1876425"/>
            <a:ext cx="17196685" cy="4724021"/>
          </a:xfrm>
          <a:prstGeom prst="rect">
            <a:avLst/>
          </a:prstGeom>
        </p:spPr>
        <p:txBody>
          <a:bodyPr lIns="0" tIns="0" rIns="0" bIns="0" rtlCol="0" anchor="t">
            <a:spAutoFit/>
          </a:bodyPr>
          <a:lstStyle/>
          <a:p>
            <a:pPr algn="ctr">
              <a:lnSpc>
                <a:spcPts val="17985"/>
              </a:lnSpc>
            </a:pPr>
            <a:r>
              <a:rPr lang="en-US" sz="17985" dirty="0">
                <a:solidFill>
                  <a:srgbClr val="000000"/>
                </a:solidFill>
                <a:latin typeface="Bebas Neue Bold"/>
              </a:rPr>
              <a:t>BREAST CANCER PREDICTION</a:t>
            </a:r>
          </a:p>
        </p:txBody>
      </p:sp>
      <p:pic>
        <p:nvPicPr>
          <p:cNvPr id="3" name="Picture 3"/>
          <p:cNvPicPr>
            <a:picLocks noChangeAspect="1"/>
          </p:cNvPicPr>
          <p:nvPr/>
        </p:nvPicPr>
        <p:blipFill>
          <a:blip r:embed="rId2"/>
          <a:srcRect/>
          <a:stretch>
            <a:fillRect/>
          </a:stretch>
        </p:blipFill>
        <p:spPr>
          <a:xfrm>
            <a:off x="12632434" y="5780743"/>
            <a:ext cx="4897294" cy="3477557"/>
          </a:xfrm>
          <a:prstGeom prst="rect">
            <a:avLst/>
          </a:prstGeom>
        </p:spPr>
      </p:pic>
      <p:sp>
        <p:nvSpPr>
          <p:cNvPr id="4" name="TextBox 4"/>
          <p:cNvSpPr txBox="1"/>
          <p:nvPr/>
        </p:nvSpPr>
        <p:spPr>
          <a:xfrm>
            <a:off x="1028700" y="8333105"/>
            <a:ext cx="9982933" cy="1193800"/>
          </a:xfrm>
          <a:prstGeom prst="rect">
            <a:avLst/>
          </a:prstGeom>
        </p:spPr>
        <p:txBody>
          <a:bodyPr lIns="0" tIns="0" rIns="0" bIns="0" rtlCol="0" anchor="t">
            <a:spAutoFit/>
          </a:bodyPr>
          <a:lstStyle/>
          <a:p>
            <a:pPr>
              <a:lnSpc>
                <a:spcPts val="9799"/>
              </a:lnSpc>
            </a:pPr>
            <a:r>
              <a:rPr lang="en-US" sz="6999" dirty="0">
                <a:solidFill>
                  <a:srgbClr val="000000"/>
                </a:solidFill>
                <a:latin typeface="Bebas Neue"/>
              </a:rPr>
              <a:t>Saturday, October 29,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744058" y="297262"/>
            <a:ext cx="1106300" cy="1462876"/>
          </a:xfrm>
          <a:prstGeom prst="rect">
            <a:avLst/>
          </a:prstGeom>
        </p:spPr>
      </p:pic>
      <p:pic>
        <p:nvPicPr>
          <p:cNvPr id="3" name="Picture 3"/>
          <p:cNvPicPr>
            <a:picLocks noChangeAspect="1"/>
          </p:cNvPicPr>
          <p:nvPr/>
        </p:nvPicPr>
        <p:blipFill>
          <a:blip r:embed="rId3"/>
          <a:srcRect t="16381" b="15795"/>
          <a:stretch>
            <a:fillRect/>
          </a:stretch>
        </p:blipFill>
        <p:spPr>
          <a:xfrm>
            <a:off x="429448" y="1760138"/>
            <a:ext cx="16010646" cy="8148940"/>
          </a:xfrm>
          <a:prstGeom prst="rect">
            <a:avLst/>
          </a:prstGeom>
        </p:spPr>
      </p:pic>
      <p:sp>
        <p:nvSpPr>
          <p:cNvPr id="4" name="TextBox 4"/>
          <p:cNvSpPr txBox="1"/>
          <p:nvPr/>
        </p:nvSpPr>
        <p:spPr>
          <a:xfrm>
            <a:off x="429448" y="-247650"/>
            <a:ext cx="3127375" cy="2086967"/>
          </a:xfrm>
          <a:prstGeom prst="rect">
            <a:avLst/>
          </a:prstGeom>
        </p:spPr>
        <p:txBody>
          <a:bodyPr lIns="0" tIns="0" rIns="0" bIns="0" rtlCol="0" anchor="t">
            <a:spAutoFit/>
          </a:bodyPr>
          <a:lstStyle/>
          <a:p>
            <a:pPr algn="ctr">
              <a:lnSpc>
                <a:spcPts val="16800"/>
              </a:lnSpc>
            </a:pPr>
            <a:r>
              <a:rPr lang="en-US" sz="12000">
                <a:solidFill>
                  <a:srgbClr val="000000"/>
                </a:solidFill>
                <a:latin typeface="Bebas Neue Bold"/>
              </a:rPr>
              <a:t>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744058" y="297262"/>
            <a:ext cx="1106300" cy="1462876"/>
          </a:xfrm>
          <a:prstGeom prst="rect">
            <a:avLst/>
          </a:prstGeom>
        </p:spPr>
      </p:pic>
      <p:pic>
        <p:nvPicPr>
          <p:cNvPr id="3" name="Picture 3"/>
          <p:cNvPicPr>
            <a:picLocks noChangeAspect="1"/>
          </p:cNvPicPr>
          <p:nvPr/>
        </p:nvPicPr>
        <p:blipFill>
          <a:blip r:embed="rId3"/>
          <a:srcRect/>
          <a:stretch>
            <a:fillRect/>
          </a:stretch>
        </p:blipFill>
        <p:spPr>
          <a:xfrm>
            <a:off x="4525994" y="3322922"/>
            <a:ext cx="9236011" cy="6524275"/>
          </a:xfrm>
          <a:prstGeom prst="rect">
            <a:avLst/>
          </a:prstGeom>
        </p:spPr>
      </p:pic>
      <p:sp>
        <p:nvSpPr>
          <p:cNvPr id="4" name="TextBox 4"/>
          <p:cNvSpPr txBox="1"/>
          <p:nvPr/>
        </p:nvSpPr>
        <p:spPr>
          <a:xfrm>
            <a:off x="403020" y="-138609"/>
            <a:ext cx="3127375" cy="2086967"/>
          </a:xfrm>
          <a:prstGeom prst="rect">
            <a:avLst/>
          </a:prstGeom>
        </p:spPr>
        <p:txBody>
          <a:bodyPr lIns="0" tIns="0" rIns="0" bIns="0" rtlCol="0" anchor="t">
            <a:spAutoFit/>
          </a:bodyPr>
          <a:lstStyle/>
          <a:p>
            <a:pPr>
              <a:lnSpc>
                <a:spcPts val="16800"/>
              </a:lnSpc>
            </a:pPr>
            <a:r>
              <a:rPr lang="en-US" sz="12000">
                <a:solidFill>
                  <a:srgbClr val="000000"/>
                </a:solidFill>
                <a:latin typeface="Bebas Neue Bold"/>
              </a:rPr>
              <a:t>MODEL</a:t>
            </a:r>
          </a:p>
        </p:txBody>
      </p:sp>
      <p:sp>
        <p:nvSpPr>
          <p:cNvPr id="5" name="TextBox 5"/>
          <p:cNvSpPr txBox="1"/>
          <p:nvPr/>
        </p:nvSpPr>
        <p:spPr>
          <a:xfrm>
            <a:off x="403021" y="1912298"/>
            <a:ext cx="17122980" cy="1119537"/>
          </a:xfrm>
          <a:prstGeom prst="rect">
            <a:avLst/>
          </a:prstGeom>
        </p:spPr>
        <p:txBody>
          <a:bodyPr wrap="square" lIns="0" tIns="0" rIns="0" bIns="0" rtlCol="0" anchor="t">
            <a:spAutoFit/>
          </a:bodyPr>
          <a:lstStyle/>
          <a:p>
            <a:pPr>
              <a:lnSpc>
                <a:spcPts val="4200"/>
              </a:lnSpc>
            </a:pPr>
            <a:r>
              <a:rPr lang="en-US" sz="4600" b="1" dirty="0">
                <a:solidFill>
                  <a:srgbClr val="000000"/>
                </a:solidFill>
                <a:latin typeface="Browallia New" panose="020B0502040204020203" pitchFamily="34" charset="-34"/>
                <a:cs typeface="Browallia New" panose="020B0502040204020203" pitchFamily="34" charset="-34"/>
              </a:rPr>
              <a:t>Prior to removing false negatives, 'Logistic Regression' and 'Kernel SVM' provide the highest accuracy score, but this cannot be the only parameter used to determine the best 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744058" y="297262"/>
            <a:ext cx="1106300" cy="1462876"/>
          </a:xfrm>
          <a:prstGeom prst="rect">
            <a:avLst/>
          </a:prstGeom>
        </p:spPr>
      </p:pic>
      <p:pic>
        <p:nvPicPr>
          <p:cNvPr id="3" name="Picture 3"/>
          <p:cNvPicPr>
            <a:picLocks noChangeAspect="1"/>
          </p:cNvPicPr>
          <p:nvPr/>
        </p:nvPicPr>
        <p:blipFill>
          <a:blip r:embed="rId3"/>
          <a:srcRect t="1338" b="1338"/>
          <a:stretch>
            <a:fillRect/>
          </a:stretch>
        </p:blipFill>
        <p:spPr>
          <a:xfrm>
            <a:off x="2576148" y="2715476"/>
            <a:ext cx="12234966" cy="7165028"/>
          </a:xfrm>
          <a:prstGeom prst="rect">
            <a:avLst/>
          </a:prstGeom>
        </p:spPr>
      </p:pic>
      <p:sp>
        <p:nvSpPr>
          <p:cNvPr id="4" name="TextBox 4"/>
          <p:cNvSpPr txBox="1"/>
          <p:nvPr/>
        </p:nvSpPr>
        <p:spPr>
          <a:xfrm>
            <a:off x="565448" y="-247650"/>
            <a:ext cx="3127375" cy="2086967"/>
          </a:xfrm>
          <a:prstGeom prst="rect">
            <a:avLst/>
          </a:prstGeom>
        </p:spPr>
        <p:txBody>
          <a:bodyPr lIns="0" tIns="0" rIns="0" bIns="0" rtlCol="0" anchor="t">
            <a:spAutoFit/>
          </a:bodyPr>
          <a:lstStyle/>
          <a:p>
            <a:pPr>
              <a:lnSpc>
                <a:spcPts val="16800"/>
              </a:lnSpc>
            </a:pPr>
            <a:r>
              <a:rPr lang="en-US" sz="12000">
                <a:solidFill>
                  <a:srgbClr val="000000"/>
                </a:solidFill>
                <a:latin typeface="Bebas Neue Bold"/>
              </a:rPr>
              <a:t>MODEL</a:t>
            </a:r>
          </a:p>
        </p:txBody>
      </p:sp>
      <p:sp>
        <p:nvSpPr>
          <p:cNvPr id="5" name="TextBox 5"/>
          <p:cNvSpPr txBox="1"/>
          <p:nvPr/>
        </p:nvSpPr>
        <p:spPr>
          <a:xfrm>
            <a:off x="565448" y="1752600"/>
            <a:ext cx="11474152" cy="657872"/>
          </a:xfrm>
          <a:prstGeom prst="rect">
            <a:avLst/>
          </a:prstGeom>
        </p:spPr>
        <p:txBody>
          <a:bodyPr wrap="square" lIns="0" tIns="0" rIns="0" bIns="0" rtlCol="0" anchor="t">
            <a:spAutoFit/>
          </a:bodyPr>
          <a:lstStyle/>
          <a:p>
            <a:pPr>
              <a:lnSpc>
                <a:spcPts val="5040"/>
              </a:lnSpc>
            </a:pPr>
            <a:r>
              <a:rPr lang="en-US" sz="4600" b="1" dirty="0">
                <a:solidFill>
                  <a:srgbClr val="000000"/>
                </a:solidFill>
                <a:latin typeface="Browallia New" panose="020B0502040204020203" pitchFamily="34" charset="-34"/>
                <a:cs typeface="Browallia New" panose="020B0502040204020203" pitchFamily="34" charset="-34"/>
              </a:rPr>
              <a:t>Model evaluation after dropping of false negatives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744058" y="297262"/>
            <a:ext cx="1106300" cy="1462876"/>
          </a:xfrm>
          <a:prstGeom prst="rect">
            <a:avLst/>
          </a:prstGeom>
        </p:spPr>
      </p:pic>
      <p:pic>
        <p:nvPicPr>
          <p:cNvPr id="3" name="Picture 3"/>
          <p:cNvPicPr>
            <a:picLocks noChangeAspect="1"/>
          </p:cNvPicPr>
          <p:nvPr/>
        </p:nvPicPr>
        <p:blipFill>
          <a:blip r:embed="rId3"/>
          <a:srcRect/>
          <a:stretch>
            <a:fillRect/>
          </a:stretch>
        </p:blipFill>
        <p:spPr>
          <a:xfrm>
            <a:off x="412998" y="3428387"/>
            <a:ext cx="7680042" cy="5845366"/>
          </a:xfrm>
          <a:prstGeom prst="rect">
            <a:avLst/>
          </a:prstGeom>
        </p:spPr>
      </p:pic>
      <p:sp>
        <p:nvSpPr>
          <p:cNvPr id="4" name="TextBox 4"/>
          <p:cNvSpPr txBox="1"/>
          <p:nvPr/>
        </p:nvSpPr>
        <p:spPr>
          <a:xfrm>
            <a:off x="412998" y="-247650"/>
            <a:ext cx="3363681" cy="2086967"/>
          </a:xfrm>
          <a:prstGeom prst="rect">
            <a:avLst/>
          </a:prstGeom>
        </p:spPr>
        <p:txBody>
          <a:bodyPr lIns="0" tIns="0" rIns="0" bIns="0" rtlCol="0" anchor="t">
            <a:spAutoFit/>
          </a:bodyPr>
          <a:lstStyle/>
          <a:p>
            <a:pPr algn="ctr">
              <a:lnSpc>
                <a:spcPts val="16800"/>
              </a:lnSpc>
            </a:pPr>
            <a:r>
              <a:rPr lang="en-US" sz="12000">
                <a:solidFill>
                  <a:srgbClr val="000000"/>
                </a:solidFill>
                <a:latin typeface="Bebas Neue Bold"/>
              </a:rPr>
              <a:t>model </a:t>
            </a:r>
          </a:p>
        </p:txBody>
      </p:sp>
      <p:sp>
        <p:nvSpPr>
          <p:cNvPr id="5" name="TextBox 5"/>
          <p:cNvSpPr txBox="1"/>
          <p:nvPr/>
        </p:nvSpPr>
        <p:spPr>
          <a:xfrm>
            <a:off x="412998" y="1781175"/>
            <a:ext cx="17437360" cy="1119537"/>
          </a:xfrm>
          <a:prstGeom prst="rect">
            <a:avLst/>
          </a:prstGeom>
        </p:spPr>
        <p:txBody>
          <a:bodyPr lIns="0" tIns="0" rIns="0" bIns="0" rtlCol="0" anchor="t">
            <a:spAutoFit/>
          </a:bodyPr>
          <a:lstStyle/>
          <a:p>
            <a:pPr>
              <a:lnSpc>
                <a:spcPts val="4200"/>
              </a:lnSpc>
            </a:pPr>
            <a:r>
              <a:rPr lang="en-US" sz="4600" b="1" dirty="0">
                <a:solidFill>
                  <a:srgbClr val="000000"/>
                </a:solidFill>
                <a:latin typeface="Browallia New" panose="020B0502040204020203" pitchFamily="34" charset="-34"/>
                <a:cs typeface="Browallia New" panose="020B0502040204020203" pitchFamily="34" charset="-34"/>
              </a:rPr>
              <a:t>For validation, Logistic Regression recorded the least number of false negative. Therefore, Logistic regression remains our best bet for predicting cancer.</a:t>
            </a:r>
          </a:p>
        </p:txBody>
      </p:sp>
      <p:sp>
        <p:nvSpPr>
          <p:cNvPr id="6" name="TextBox 6"/>
          <p:cNvSpPr txBox="1"/>
          <p:nvPr/>
        </p:nvSpPr>
        <p:spPr>
          <a:xfrm>
            <a:off x="8342393" y="3261906"/>
            <a:ext cx="9744914" cy="6040421"/>
          </a:xfrm>
          <a:prstGeom prst="rect">
            <a:avLst/>
          </a:prstGeom>
        </p:spPr>
        <p:txBody>
          <a:bodyPr lIns="0" tIns="0" rIns="0" bIns="0" rtlCol="0" anchor="t">
            <a:spAutoFit/>
          </a:bodyPr>
          <a:lstStyle/>
          <a:p>
            <a:pPr algn="ctr">
              <a:lnSpc>
                <a:spcPts val="4004"/>
              </a:lnSpc>
            </a:pPr>
            <a:r>
              <a:rPr lang="en-US" sz="2860">
                <a:solidFill>
                  <a:srgbClr val="000000"/>
                </a:solidFill>
                <a:latin typeface="Canva Sans"/>
              </a:rPr>
              <a:t>Classification for Logistic Regression:-------------------</a:t>
            </a:r>
          </a:p>
          <a:p>
            <a:pPr algn="ctr">
              <a:lnSpc>
                <a:spcPts val="4004"/>
              </a:lnSpc>
            </a:pPr>
            <a:endParaRPr lang="en-US" sz="2860">
              <a:solidFill>
                <a:srgbClr val="000000"/>
              </a:solidFill>
              <a:latin typeface="Canva Sans"/>
            </a:endParaRPr>
          </a:p>
          <a:p>
            <a:pPr algn="ctr">
              <a:lnSpc>
                <a:spcPts val="4004"/>
              </a:lnSpc>
            </a:pPr>
            <a:r>
              <a:rPr lang="en-US" sz="2860">
                <a:solidFill>
                  <a:srgbClr val="000000"/>
                </a:solidFill>
                <a:latin typeface="Canva Sans"/>
              </a:rPr>
              <a:t>              precision    recall  f1-score   support</a:t>
            </a:r>
          </a:p>
          <a:p>
            <a:pPr algn="ctr">
              <a:lnSpc>
                <a:spcPts val="4004"/>
              </a:lnSpc>
            </a:pPr>
            <a:endParaRPr lang="en-US" sz="2860">
              <a:solidFill>
                <a:srgbClr val="000000"/>
              </a:solidFill>
              <a:latin typeface="Canva Sans"/>
            </a:endParaRPr>
          </a:p>
          <a:p>
            <a:pPr algn="ctr">
              <a:lnSpc>
                <a:spcPts val="4004"/>
              </a:lnSpc>
            </a:pPr>
            <a:r>
              <a:rPr lang="en-US" sz="2860">
                <a:solidFill>
                  <a:srgbClr val="000000"/>
                </a:solidFill>
                <a:latin typeface="Canva Sans"/>
              </a:rPr>
              <a:t>            0       0.98      0.93      0.95        90</a:t>
            </a:r>
          </a:p>
          <a:p>
            <a:pPr algn="ctr">
              <a:lnSpc>
                <a:spcPts val="4004"/>
              </a:lnSpc>
            </a:pPr>
            <a:r>
              <a:rPr lang="en-US" sz="2860">
                <a:solidFill>
                  <a:srgbClr val="000000"/>
                </a:solidFill>
                <a:latin typeface="Canva Sans"/>
              </a:rPr>
              <a:t>           1       0.89      0.96      0.93        53</a:t>
            </a:r>
          </a:p>
          <a:p>
            <a:pPr algn="ctr">
              <a:lnSpc>
                <a:spcPts val="4004"/>
              </a:lnSpc>
            </a:pPr>
            <a:endParaRPr lang="en-US" sz="2860">
              <a:solidFill>
                <a:srgbClr val="000000"/>
              </a:solidFill>
              <a:latin typeface="Canva Sans"/>
            </a:endParaRPr>
          </a:p>
          <a:p>
            <a:pPr algn="ctr">
              <a:lnSpc>
                <a:spcPts val="4004"/>
              </a:lnSpc>
            </a:pPr>
            <a:r>
              <a:rPr lang="en-US" sz="2860">
                <a:solidFill>
                  <a:srgbClr val="000000"/>
                </a:solidFill>
                <a:latin typeface="Canva Sans"/>
              </a:rPr>
              <a:t>    accuracy                           0.94       143</a:t>
            </a:r>
          </a:p>
          <a:p>
            <a:pPr algn="ctr">
              <a:lnSpc>
                <a:spcPts val="4004"/>
              </a:lnSpc>
            </a:pPr>
            <a:r>
              <a:rPr lang="en-US" sz="2860">
                <a:solidFill>
                  <a:srgbClr val="000000"/>
                </a:solidFill>
                <a:latin typeface="Canva Sans"/>
              </a:rPr>
              <a:t>   macro avg       0.94      0.95      0.94       143</a:t>
            </a:r>
          </a:p>
          <a:p>
            <a:pPr algn="ctr">
              <a:lnSpc>
                <a:spcPts val="4004"/>
              </a:lnSpc>
            </a:pPr>
            <a:r>
              <a:rPr lang="en-US" sz="2860">
                <a:solidFill>
                  <a:srgbClr val="000000"/>
                </a:solidFill>
                <a:latin typeface="Canva Sans"/>
              </a:rPr>
              <a:t>weighted avg       0.95      0.94      0.94       143</a:t>
            </a:r>
          </a:p>
          <a:p>
            <a:pPr algn="ctr">
              <a:lnSpc>
                <a:spcPts val="4004"/>
              </a:lnSpc>
            </a:pPr>
            <a:endParaRPr lang="en-US" sz="2860">
              <a:solidFill>
                <a:srgbClr val="000000"/>
              </a:solidFill>
              <a:latin typeface="Canva Sans"/>
            </a:endParaRPr>
          </a:p>
          <a:p>
            <a:pPr algn="ctr">
              <a:lnSpc>
                <a:spcPts val="4004"/>
              </a:lnSpc>
            </a:pPr>
            <a:r>
              <a:rPr lang="en-US" sz="2860">
                <a:solidFill>
                  <a:srgbClr val="000000"/>
                </a:solidFill>
                <a:latin typeface="Canva Sans"/>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95809" y="1938834"/>
            <a:ext cx="12022068" cy="7984121"/>
          </a:xfrm>
          <a:prstGeom prst="rect">
            <a:avLst/>
          </a:prstGeom>
        </p:spPr>
      </p:pic>
      <p:sp>
        <p:nvSpPr>
          <p:cNvPr id="3" name="TextBox 3"/>
          <p:cNvSpPr txBox="1"/>
          <p:nvPr/>
        </p:nvSpPr>
        <p:spPr>
          <a:xfrm>
            <a:off x="589712" y="-148134"/>
            <a:ext cx="10735192" cy="2086967"/>
          </a:xfrm>
          <a:prstGeom prst="rect">
            <a:avLst/>
          </a:prstGeom>
        </p:spPr>
        <p:txBody>
          <a:bodyPr lIns="0" tIns="0" rIns="0" bIns="0" rtlCol="0" anchor="t">
            <a:spAutoFit/>
          </a:bodyPr>
          <a:lstStyle/>
          <a:p>
            <a:pPr>
              <a:lnSpc>
                <a:spcPts val="16800"/>
              </a:lnSpc>
            </a:pPr>
            <a:r>
              <a:rPr lang="en-US" sz="12000">
                <a:solidFill>
                  <a:srgbClr val="000000"/>
                </a:solidFill>
                <a:latin typeface="Bebas Neue Bold"/>
              </a:rPr>
              <a:t>FEATURE IMPORTANCE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16744058" y="297262"/>
            <a:ext cx="1106300" cy="1462876"/>
          </a:xfrm>
          <a:prstGeom prst="rect">
            <a:avLst/>
          </a:prstGeom>
        </p:spPr>
      </p:pic>
      <p:sp>
        <p:nvSpPr>
          <p:cNvPr id="4" name="TextBox 4"/>
          <p:cNvSpPr txBox="1"/>
          <p:nvPr/>
        </p:nvSpPr>
        <p:spPr>
          <a:xfrm>
            <a:off x="333103" y="-247650"/>
            <a:ext cx="5974110" cy="2085975"/>
          </a:xfrm>
          <a:prstGeom prst="rect">
            <a:avLst/>
          </a:prstGeom>
        </p:spPr>
        <p:txBody>
          <a:bodyPr lIns="0" tIns="0" rIns="0" bIns="0" rtlCol="0" anchor="t">
            <a:spAutoFit/>
          </a:bodyPr>
          <a:lstStyle/>
          <a:p>
            <a:pPr algn="ctr">
              <a:lnSpc>
                <a:spcPts val="16800"/>
              </a:lnSpc>
            </a:pPr>
            <a:r>
              <a:rPr lang="en-US" sz="12000">
                <a:solidFill>
                  <a:srgbClr val="000000"/>
                </a:solidFill>
                <a:latin typeface="Bebas Neue Bold"/>
              </a:rPr>
              <a:t>MODEL DEMO</a:t>
            </a:r>
          </a:p>
        </p:txBody>
      </p:sp>
      <p:sp>
        <p:nvSpPr>
          <p:cNvPr id="5" name="TextBox 5"/>
          <p:cNvSpPr txBox="1"/>
          <p:nvPr/>
        </p:nvSpPr>
        <p:spPr>
          <a:xfrm>
            <a:off x="333103" y="1513455"/>
            <a:ext cx="12697097" cy="654025"/>
          </a:xfrm>
          <a:prstGeom prst="rect">
            <a:avLst/>
          </a:prstGeom>
        </p:spPr>
        <p:txBody>
          <a:bodyPr wrap="square" lIns="0" tIns="0" rIns="0" bIns="0" rtlCol="0" anchor="t">
            <a:spAutoFit/>
          </a:bodyPr>
          <a:lstStyle/>
          <a:p>
            <a:pPr>
              <a:lnSpc>
                <a:spcPts val="5130"/>
              </a:lnSpc>
            </a:pPr>
            <a:r>
              <a:rPr lang="en-US" sz="4600" dirty="0">
                <a:solidFill>
                  <a:srgbClr val="000000"/>
                </a:solidFill>
                <a:latin typeface="Browallia New" panose="020B0502040204020203" pitchFamily="34" charset="-34"/>
                <a:cs typeface="Browallia New" panose="020B0502040204020203" pitchFamily="34" charset="-34"/>
              </a:rPr>
              <a:t>The deployed model can be viewed on this </a:t>
            </a:r>
            <a:r>
              <a:rPr lang="en-US" sz="4600" u="sng" dirty="0">
                <a:latin typeface="Browallia New" panose="020B0502040204020203" pitchFamily="34" charset="-34"/>
                <a:cs typeface="Browallia New" panose="020B0502040204020203" pitchFamily="34" charset="-34"/>
                <a:hlinkClick r:id="rId5">
                  <a:extLst>
                    <a:ext uri="{A12FA001-AC4F-418D-AE19-62706E023703}">
                      <ahyp:hlinkClr xmlns:ahyp="http://schemas.microsoft.com/office/drawing/2018/hyperlinkcolor" val="tx"/>
                    </a:ext>
                  </a:extLst>
                </a:hlinkClick>
              </a:rPr>
              <a:t>link</a:t>
            </a:r>
            <a:endParaRPr lang="en-US" sz="4600" u="sng" dirty="0">
              <a:latin typeface="Browallia New" panose="020B0502040204020203" pitchFamily="34" charset="-34"/>
              <a:cs typeface="Browallia New" panose="020B0502040204020203" pitchFamily="34" charset="-34"/>
            </a:endParaRPr>
          </a:p>
        </p:txBody>
      </p:sp>
      <p:pic>
        <p:nvPicPr>
          <p:cNvPr id="6" name="KERAS__Breast_Cancer_Prediction_-_Personal_-_Microsoft__Edge_2022-10-24_11-35-57_AdobeExpress_AdobeExpress">
            <a:hlinkClick r:id="" action="ppaction://media"/>
            <a:extLst>
              <a:ext uri="{FF2B5EF4-FFF2-40B4-BE49-F238E27FC236}">
                <a16:creationId xmlns:a16="http://schemas.microsoft.com/office/drawing/2014/main" id="{E1FD9F65-7E29-99A4-7B68-6E6B49BD041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76400" y="2400300"/>
            <a:ext cx="13818705" cy="739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450745" y="-138112"/>
            <a:ext cx="12856518" cy="2085975"/>
          </a:xfrm>
          <a:prstGeom prst="rect">
            <a:avLst/>
          </a:prstGeom>
        </p:spPr>
        <p:txBody>
          <a:bodyPr lIns="0" tIns="0" rIns="0" bIns="0" rtlCol="0" anchor="t">
            <a:spAutoFit/>
          </a:bodyPr>
          <a:lstStyle/>
          <a:p>
            <a:pPr>
              <a:lnSpc>
                <a:spcPts val="16800"/>
              </a:lnSpc>
            </a:pPr>
            <a:r>
              <a:rPr lang="en-US" sz="12000">
                <a:solidFill>
                  <a:srgbClr val="000000"/>
                </a:solidFill>
                <a:latin typeface="Bebas Neue Bold"/>
              </a:rPr>
              <a:t>SUMMARY AND CHALLENGES</a:t>
            </a:r>
          </a:p>
        </p:txBody>
      </p:sp>
      <p:pic>
        <p:nvPicPr>
          <p:cNvPr id="3" name="Picture 3"/>
          <p:cNvPicPr>
            <a:picLocks noChangeAspect="1"/>
          </p:cNvPicPr>
          <p:nvPr/>
        </p:nvPicPr>
        <p:blipFill>
          <a:blip r:embed="rId2"/>
          <a:srcRect/>
          <a:stretch>
            <a:fillRect/>
          </a:stretch>
        </p:blipFill>
        <p:spPr>
          <a:xfrm>
            <a:off x="16744058" y="297262"/>
            <a:ext cx="1106300" cy="1462876"/>
          </a:xfrm>
          <a:prstGeom prst="rect">
            <a:avLst/>
          </a:prstGeom>
        </p:spPr>
      </p:pic>
      <p:sp>
        <p:nvSpPr>
          <p:cNvPr id="4" name="TextBox 4"/>
          <p:cNvSpPr txBox="1"/>
          <p:nvPr/>
        </p:nvSpPr>
        <p:spPr>
          <a:xfrm>
            <a:off x="450745" y="2435492"/>
            <a:ext cx="17104437" cy="4911191"/>
          </a:xfrm>
          <a:prstGeom prst="rect">
            <a:avLst/>
          </a:prstGeom>
        </p:spPr>
        <p:txBody>
          <a:bodyPr lIns="0" tIns="0" rIns="0" bIns="0" rtlCol="0" anchor="t">
            <a:spAutoFit/>
          </a:bodyPr>
          <a:lstStyle/>
          <a:p>
            <a:pPr>
              <a:lnSpc>
                <a:spcPts val="10000"/>
              </a:lnSpc>
            </a:pPr>
            <a:r>
              <a:rPr lang="en-US" sz="4000" spc="224" dirty="0">
                <a:solidFill>
                  <a:srgbClr val="000000"/>
                </a:solidFill>
                <a:latin typeface="Browallia New" panose="020B0502040204020203" pitchFamily="34" charset="-34"/>
                <a:cs typeface="Browallia New" panose="020B0502040204020203" pitchFamily="34" charset="-34"/>
              </a:rPr>
              <a:t>At the conclusion of the project, we were able to develop a model that accurately predicts the malignancy or benignity of cancer, even though the dataset provided was insufficient to examine multiple pathways.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497756" y="-247650"/>
            <a:ext cx="6774210" cy="2085975"/>
          </a:xfrm>
          <a:prstGeom prst="rect">
            <a:avLst/>
          </a:prstGeom>
        </p:spPr>
        <p:txBody>
          <a:bodyPr lIns="0" tIns="0" rIns="0" bIns="0" rtlCol="0" anchor="t">
            <a:spAutoFit/>
          </a:bodyPr>
          <a:lstStyle/>
          <a:p>
            <a:pPr algn="ctr">
              <a:lnSpc>
                <a:spcPts val="16800"/>
              </a:lnSpc>
            </a:pPr>
            <a:r>
              <a:rPr lang="en-US" sz="12000">
                <a:solidFill>
                  <a:srgbClr val="000000"/>
                </a:solidFill>
                <a:latin typeface="Bebas Neue Bold"/>
              </a:rPr>
              <a:t>PROJECT LINKS</a:t>
            </a:r>
          </a:p>
        </p:txBody>
      </p:sp>
      <p:pic>
        <p:nvPicPr>
          <p:cNvPr id="3" name="Picture 3"/>
          <p:cNvPicPr>
            <a:picLocks noChangeAspect="1"/>
          </p:cNvPicPr>
          <p:nvPr/>
        </p:nvPicPr>
        <p:blipFill>
          <a:blip r:embed="rId2"/>
          <a:srcRect/>
          <a:stretch>
            <a:fillRect/>
          </a:stretch>
        </p:blipFill>
        <p:spPr>
          <a:xfrm>
            <a:off x="16744058" y="297262"/>
            <a:ext cx="1106300" cy="1462876"/>
          </a:xfrm>
          <a:prstGeom prst="rect">
            <a:avLst/>
          </a:prstGeom>
        </p:spPr>
      </p:pic>
      <p:sp>
        <p:nvSpPr>
          <p:cNvPr id="4" name="TextBox 4"/>
          <p:cNvSpPr txBox="1"/>
          <p:nvPr/>
        </p:nvSpPr>
        <p:spPr>
          <a:xfrm>
            <a:off x="497756" y="1875350"/>
            <a:ext cx="16761544" cy="7610148"/>
          </a:xfrm>
          <a:prstGeom prst="rect">
            <a:avLst/>
          </a:prstGeom>
        </p:spPr>
        <p:txBody>
          <a:bodyPr lIns="0" tIns="0" rIns="0" bIns="0" rtlCol="0" anchor="t">
            <a:spAutoFit/>
          </a:bodyPr>
          <a:lstStyle/>
          <a:p>
            <a:pPr>
              <a:lnSpc>
                <a:spcPts val="7325"/>
              </a:lnSpc>
            </a:pPr>
            <a:r>
              <a:rPr lang="en-US" sz="4186" spc="272" dirty="0">
                <a:solidFill>
                  <a:srgbClr val="000000"/>
                </a:solidFill>
                <a:latin typeface="Browallia New" panose="020B0502040204020203" pitchFamily="34" charset="-34"/>
                <a:cs typeface="Browallia New" panose="020B0502040204020203" pitchFamily="34" charset="-34"/>
              </a:rPr>
              <a:t>The following links provide access to additional details on project, related codes and article, as well as the prediction engine:</a:t>
            </a:r>
          </a:p>
          <a:p>
            <a:pPr>
              <a:lnSpc>
                <a:spcPts val="7325"/>
              </a:lnSpc>
            </a:pPr>
            <a:endParaRPr lang="en-US" sz="4186" spc="272" dirty="0">
              <a:solidFill>
                <a:srgbClr val="000000"/>
              </a:solidFill>
              <a:latin typeface="Browallia New" panose="020B0502040204020203" pitchFamily="34" charset="-34"/>
              <a:cs typeface="Browallia New" panose="020B0502040204020203" pitchFamily="34" charset="-34"/>
            </a:endParaRPr>
          </a:p>
          <a:p>
            <a:pPr marL="903789" lvl="1" indent="-451895">
              <a:lnSpc>
                <a:spcPts val="7325"/>
              </a:lnSpc>
              <a:buFont typeface="Arial"/>
              <a:buChar char="•"/>
            </a:pPr>
            <a:r>
              <a:rPr lang="en-US" sz="4186" spc="272" dirty="0">
                <a:solidFill>
                  <a:schemeClr val="accent2"/>
                </a:solidFill>
                <a:latin typeface="Browallia New" panose="020B0502040204020203" pitchFamily="34" charset="-34"/>
                <a:cs typeface="Browallia New" panose="020B0502040204020203" pitchFamily="34" charset="-34"/>
                <a:hlinkClick r:id="rId3">
                  <a:extLst>
                    <a:ext uri="{A12FA001-AC4F-418D-AE19-62706E023703}">
                      <ahyp:hlinkClr xmlns:ahyp="http://schemas.microsoft.com/office/drawing/2018/hyperlinkcolor" val="tx"/>
                    </a:ext>
                  </a:extLst>
                </a:hlinkClick>
              </a:rPr>
              <a:t> https://kcapstone.herokuapp.com/</a:t>
            </a:r>
            <a:endParaRPr lang="en-US" sz="4186" spc="272" dirty="0">
              <a:solidFill>
                <a:schemeClr val="accent2"/>
              </a:solidFill>
              <a:latin typeface="Browallia New" panose="020B0502040204020203" pitchFamily="34" charset="-34"/>
              <a:cs typeface="Browallia New" panose="020B0502040204020203" pitchFamily="34" charset="-34"/>
            </a:endParaRPr>
          </a:p>
          <a:p>
            <a:pPr marL="903789" lvl="1" indent="-451895">
              <a:lnSpc>
                <a:spcPts val="7325"/>
              </a:lnSpc>
              <a:buFont typeface="Arial"/>
              <a:buChar char="•"/>
            </a:pPr>
            <a:r>
              <a:rPr lang="en-US" sz="4186" spc="272" dirty="0">
                <a:solidFill>
                  <a:schemeClr val="accent2"/>
                </a:solidFill>
                <a:latin typeface="Browallia New" panose="020B0502040204020203" pitchFamily="34" charset="-34"/>
                <a:cs typeface="Browallia New" panose="020B0502040204020203" pitchFamily="34" charset="-34"/>
                <a:hlinkClick r:id="rId4">
                  <a:extLst>
                    <a:ext uri="{A12FA001-AC4F-418D-AE19-62706E023703}">
                      <ahyp:hlinkClr xmlns:ahyp="http://schemas.microsoft.com/office/drawing/2018/hyperlinkcolor" val="tx"/>
                    </a:ext>
                  </a:extLst>
                </a:hlinkClick>
              </a:rPr>
              <a:t>https://github.com/Keras-Capstone</a:t>
            </a:r>
            <a:endParaRPr lang="en-US" sz="4186" spc="272" dirty="0">
              <a:solidFill>
                <a:schemeClr val="accent2"/>
              </a:solidFill>
              <a:latin typeface="Browallia New" panose="020B0502040204020203" pitchFamily="34" charset="-34"/>
              <a:cs typeface="Browallia New" panose="020B0502040204020203" pitchFamily="34" charset="-34"/>
            </a:endParaRPr>
          </a:p>
          <a:p>
            <a:pPr marL="903789" lvl="1" indent="-451895">
              <a:lnSpc>
                <a:spcPts val="7325"/>
              </a:lnSpc>
              <a:buFont typeface="Arial"/>
              <a:buChar char="•"/>
            </a:pPr>
            <a:r>
              <a:rPr lang="en-US" sz="4186" spc="272" dirty="0">
                <a:solidFill>
                  <a:schemeClr val="accent2"/>
                </a:solidFill>
                <a:latin typeface="Browallia New" panose="020B0502040204020203" pitchFamily="34" charset="-34"/>
                <a:cs typeface="Browallia New" panose="020B0502040204020203" pitchFamily="34" charset="-34"/>
                <a:hlinkClick r:id="rId5">
                  <a:extLst>
                    <a:ext uri="{A12FA001-AC4F-418D-AE19-62706E023703}">
                      <ahyp:hlinkClr xmlns:ahyp="http://schemas.microsoft.com/office/drawing/2018/hyperlinkcolor" val="tx"/>
                    </a:ext>
                  </a:extLst>
                </a:hlinkClick>
              </a:rPr>
              <a:t>Canva</a:t>
            </a:r>
            <a:endParaRPr lang="en-US" sz="4186" spc="272" dirty="0">
              <a:solidFill>
                <a:schemeClr val="accent2"/>
              </a:solidFill>
              <a:latin typeface="Browallia New" panose="020B0502040204020203" pitchFamily="34" charset="-34"/>
              <a:cs typeface="Browallia New" panose="020B0502040204020203" pitchFamily="34" charset="-34"/>
            </a:endParaRPr>
          </a:p>
          <a:p>
            <a:pPr marL="903789" lvl="1" indent="-451895">
              <a:lnSpc>
                <a:spcPts val="7325"/>
              </a:lnSpc>
              <a:buFont typeface="Arial"/>
              <a:buChar char="•"/>
            </a:pPr>
            <a:r>
              <a:rPr lang="en-US" sz="4186" spc="272" dirty="0">
                <a:solidFill>
                  <a:schemeClr val="accent2"/>
                </a:solidFill>
                <a:latin typeface="Browallia New" panose="020B0502040204020203" pitchFamily="34" charset="-34"/>
                <a:cs typeface="Browallia New" panose="020B0502040204020203" pitchFamily="34" charset="-34"/>
                <a:hlinkClick r:id="rId6">
                  <a:extLst>
                    <a:ext uri="{A12FA001-AC4F-418D-AE19-62706E023703}">
                      <ahyp:hlinkClr xmlns:ahyp="http://schemas.microsoft.com/office/drawing/2018/hyperlinkcolor" val="tx"/>
                    </a:ext>
                  </a:extLst>
                </a:hlinkClick>
              </a:rPr>
              <a:t>Breast Cancer Prediction Article by Team </a:t>
            </a:r>
            <a:r>
              <a:rPr lang="en-US" sz="4186" spc="272" dirty="0" err="1">
                <a:solidFill>
                  <a:schemeClr val="accent2"/>
                </a:solidFill>
                <a:latin typeface="Browallia New" panose="020B0502040204020203" pitchFamily="34" charset="-34"/>
                <a:cs typeface="Browallia New" panose="020B0502040204020203" pitchFamily="34" charset="-34"/>
                <a:hlinkClick r:id="rId6">
                  <a:extLst>
                    <a:ext uri="{A12FA001-AC4F-418D-AE19-62706E023703}">
                      <ahyp:hlinkClr xmlns:ahyp="http://schemas.microsoft.com/office/drawing/2018/hyperlinkcolor" val="tx"/>
                    </a:ext>
                  </a:extLst>
                </a:hlinkClick>
              </a:rPr>
              <a:t>Keras</a:t>
            </a:r>
            <a:endParaRPr lang="en-US" sz="4186" spc="272" dirty="0">
              <a:solidFill>
                <a:schemeClr val="accent2"/>
              </a:solidFill>
              <a:latin typeface="Browallia New" panose="020B0502040204020203" pitchFamily="34" charset="-34"/>
              <a:cs typeface="Browallia New" panose="020B0502040204020203" pitchFamily="34" charset="-3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7802" y="2065908"/>
            <a:ext cx="1947170" cy="1947170"/>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57840" y="2065908"/>
            <a:ext cx="1947170" cy="1947170"/>
          </a:xfrm>
          <a:prstGeom prst="rect">
            <a:avLst/>
          </a:prstGeom>
        </p:spPr>
      </p:pic>
      <p:graphicFrame>
        <p:nvGraphicFramePr>
          <p:cNvPr id="4" name="Table 4"/>
          <p:cNvGraphicFramePr>
            <a:graphicFrameLocks noGrp="1"/>
          </p:cNvGraphicFramePr>
          <p:nvPr>
            <p:extLst>
              <p:ext uri="{D42A27DB-BD31-4B8C-83A1-F6EECF244321}">
                <p14:modId xmlns:p14="http://schemas.microsoft.com/office/powerpoint/2010/main" val="3809164896"/>
              </p:ext>
            </p:extLst>
          </p:nvPr>
        </p:nvGraphicFramePr>
        <p:xfrm>
          <a:off x="7563579" y="2888673"/>
          <a:ext cx="10350348" cy="6603626"/>
        </p:xfrm>
        <a:graphic>
          <a:graphicData uri="http://schemas.openxmlformats.org/drawingml/2006/table">
            <a:tbl>
              <a:tblPr/>
              <a:tblGrid>
                <a:gridCol w="3450116">
                  <a:extLst>
                    <a:ext uri="{9D8B030D-6E8A-4147-A177-3AD203B41FA5}">
                      <a16:colId xmlns:a16="http://schemas.microsoft.com/office/drawing/2014/main" val="20000"/>
                    </a:ext>
                  </a:extLst>
                </a:gridCol>
                <a:gridCol w="3450116">
                  <a:extLst>
                    <a:ext uri="{9D8B030D-6E8A-4147-A177-3AD203B41FA5}">
                      <a16:colId xmlns:a16="http://schemas.microsoft.com/office/drawing/2014/main" val="20001"/>
                    </a:ext>
                  </a:extLst>
                </a:gridCol>
                <a:gridCol w="3450116">
                  <a:extLst>
                    <a:ext uri="{9D8B030D-6E8A-4147-A177-3AD203B41FA5}">
                      <a16:colId xmlns:a16="http://schemas.microsoft.com/office/drawing/2014/main" val="20002"/>
                    </a:ext>
                  </a:extLst>
                </a:gridCol>
              </a:tblGrid>
              <a:tr h="1457729">
                <a:tc>
                  <a:txBody>
                    <a:bodyPr/>
                    <a:lstStyle/>
                    <a:p>
                      <a:pPr algn="ctr">
                        <a:defRPr/>
                      </a:pPr>
                      <a:r>
                        <a:rPr lang="en-US" sz="2999" dirty="0" err="1">
                          <a:solidFill>
                            <a:srgbClr val="000000"/>
                          </a:solidFill>
                          <a:latin typeface="Bebas Neue"/>
                        </a:rPr>
                        <a:t>Etieneabasi</a:t>
                      </a:r>
                      <a:r>
                        <a:rPr lang="en-US" sz="2999" dirty="0">
                          <a:solidFill>
                            <a:srgbClr val="000000"/>
                          </a:solidFill>
                          <a:latin typeface="Bebas Neue"/>
                        </a:rPr>
                        <a:t> Kingsley Effiong</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a:solidFill>
                            <a:srgbClr val="000000"/>
                          </a:solidFill>
                          <a:latin typeface="Bebas Neue"/>
                        </a:rPr>
                        <a:t>Triumph Urias</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dirty="0">
                          <a:solidFill>
                            <a:srgbClr val="000000"/>
                          </a:solidFill>
                          <a:latin typeface="Bebas Neue"/>
                        </a:rPr>
                        <a:t>Esther </a:t>
                      </a:r>
                      <a:r>
                        <a:rPr lang="en-US" sz="2999" dirty="0" err="1">
                          <a:solidFill>
                            <a:srgbClr val="000000"/>
                          </a:solidFill>
                          <a:latin typeface="Bebas Neue"/>
                        </a:rPr>
                        <a:t>Opeyemi</a:t>
                      </a:r>
                      <a:r>
                        <a:rPr lang="en-US" sz="2999" dirty="0">
                          <a:solidFill>
                            <a:srgbClr val="000000"/>
                          </a:solidFill>
                          <a:latin typeface="Bebas Neue"/>
                        </a:rPr>
                        <a:t> </a:t>
                      </a:r>
                      <a:r>
                        <a:rPr lang="en-US" sz="2999" dirty="0" err="1">
                          <a:solidFill>
                            <a:srgbClr val="000000"/>
                          </a:solidFill>
                          <a:latin typeface="Bebas Neue"/>
                        </a:rPr>
                        <a:t>Ogundoyin</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57729">
                <a:tc>
                  <a:txBody>
                    <a:bodyPr/>
                    <a:lstStyle/>
                    <a:p>
                      <a:pPr algn="ctr">
                        <a:defRPr/>
                      </a:pPr>
                      <a:r>
                        <a:rPr lang="en-US" sz="2999" dirty="0">
                          <a:solidFill>
                            <a:srgbClr val="000000"/>
                          </a:solidFill>
                          <a:latin typeface="Bebas Neue"/>
                        </a:rPr>
                        <a:t>Lilian </a:t>
                      </a:r>
                      <a:r>
                        <a:rPr lang="en-US" sz="2999" dirty="0" err="1">
                          <a:solidFill>
                            <a:srgbClr val="000000"/>
                          </a:solidFill>
                          <a:latin typeface="Bebas Neue"/>
                        </a:rPr>
                        <a:t>Chidinma</a:t>
                      </a:r>
                      <a:r>
                        <a:rPr lang="en-US" sz="2999" dirty="0">
                          <a:solidFill>
                            <a:srgbClr val="000000"/>
                          </a:solidFill>
                          <a:latin typeface="Bebas Neue"/>
                        </a:rPr>
                        <a:t> </a:t>
                      </a:r>
                      <a:r>
                        <a:rPr lang="en-US" sz="2999" dirty="0" err="1">
                          <a:solidFill>
                            <a:srgbClr val="000000"/>
                          </a:solidFill>
                          <a:latin typeface="Bebas Neue"/>
                        </a:rPr>
                        <a:t>Nwafor</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a:solidFill>
                            <a:srgbClr val="000000"/>
                          </a:solidFill>
                          <a:latin typeface="Bebas Neue"/>
                        </a:rPr>
                        <a:t>Princess Amadi</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dirty="0">
                          <a:solidFill>
                            <a:srgbClr val="000000"/>
                          </a:solidFill>
                          <a:latin typeface="Bebas Neue"/>
                        </a:rPr>
                        <a:t>Abdus-Salaam </a:t>
                      </a:r>
                      <a:r>
                        <a:rPr lang="en-US" sz="2999" dirty="0" err="1">
                          <a:solidFill>
                            <a:srgbClr val="000000"/>
                          </a:solidFill>
                          <a:latin typeface="Bebas Neue"/>
                        </a:rPr>
                        <a:t>AbdulHafiz</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00178">
                <a:tc>
                  <a:txBody>
                    <a:bodyPr/>
                    <a:lstStyle/>
                    <a:p>
                      <a:pPr algn="ctr">
                        <a:defRPr/>
                      </a:pPr>
                      <a:r>
                        <a:rPr lang="en-US" sz="2999">
                          <a:solidFill>
                            <a:srgbClr val="000000"/>
                          </a:solidFill>
                          <a:latin typeface="Bebas Neue"/>
                        </a:rPr>
                        <a:t>Esther Chizitere Amadi</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a:solidFill>
                            <a:srgbClr val="000000"/>
                          </a:solidFill>
                          <a:latin typeface="Bebas Neue"/>
                        </a:rPr>
                        <a:t>Obinna Nwachukwu</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a:solidFill>
                            <a:srgbClr val="000000"/>
                          </a:solidFill>
                          <a:latin typeface="Bebas Neue"/>
                        </a:rPr>
                        <a:t>Sakeenat Adesina</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57729">
                <a:tc>
                  <a:txBody>
                    <a:bodyPr/>
                    <a:lstStyle/>
                    <a:p>
                      <a:pPr algn="ctr">
                        <a:defRPr/>
                      </a:pPr>
                      <a:r>
                        <a:rPr lang="en-US" sz="2999">
                          <a:solidFill>
                            <a:srgbClr val="000000"/>
                          </a:solidFill>
                          <a:latin typeface="Bebas Neue"/>
                        </a:rPr>
                        <a:t>Adesokan Sulaimon Adewale</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a:solidFill>
                            <a:srgbClr val="000000"/>
                          </a:solidFill>
                          <a:latin typeface="Bebas Neue"/>
                        </a:rPr>
                        <a:t>Akinlabi Akinkunmi Taofeek</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a:solidFill>
                            <a:srgbClr val="000000"/>
                          </a:solidFill>
                          <a:latin typeface="Bebas Neue"/>
                        </a:rPr>
                        <a:t>Adetola Adebanwo </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30261">
                <a:tc>
                  <a:txBody>
                    <a:bodyPr/>
                    <a:lstStyle/>
                    <a:p>
                      <a:pPr algn="ctr">
                        <a:defRPr/>
                      </a:pPr>
                      <a:r>
                        <a:rPr lang="en-US" sz="2999">
                          <a:solidFill>
                            <a:srgbClr val="000000"/>
                          </a:solidFill>
                          <a:latin typeface="Bebas Neue"/>
                        </a:rPr>
                        <a:t>Orina Tolulope</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a:solidFill>
                            <a:srgbClr val="000000"/>
                          </a:solidFill>
                          <a:latin typeface="Bebas Neue"/>
                        </a:rPr>
                        <a:t>Adesina Lekan Samuel</a:t>
                      </a:r>
                      <a:endParaRPr lang="en-US" sz="110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defRPr/>
                      </a:pPr>
                      <a:r>
                        <a:rPr lang="en-US" sz="2999" dirty="0">
                          <a:solidFill>
                            <a:srgbClr val="000000"/>
                          </a:solidFill>
                          <a:latin typeface="Bebas Neue"/>
                        </a:rPr>
                        <a:t>Joy Abiodun</a:t>
                      </a:r>
                      <a:endParaRPr lang="en-US" sz="1100" dirty="0"/>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5"/>
          <p:cNvPicPr>
            <a:picLocks noChangeAspect="1"/>
          </p:cNvPicPr>
          <p:nvPr/>
        </p:nvPicPr>
        <p:blipFill>
          <a:blip r:embed="rId4"/>
          <a:srcRect/>
          <a:stretch>
            <a:fillRect/>
          </a:stretch>
        </p:blipFill>
        <p:spPr>
          <a:xfrm>
            <a:off x="16744058" y="297262"/>
            <a:ext cx="1106300" cy="1462876"/>
          </a:xfrm>
          <a:prstGeom prst="rect">
            <a:avLst/>
          </a:prstGeom>
        </p:spPr>
      </p:pic>
      <p:pic>
        <p:nvPicPr>
          <p:cNvPr id="6" name="Picture 6"/>
          <p:cNvPicPr>
            <a:picLocks noChangeAspect="1"/>
          </p:cNvPicPr>
          <p:nvPr/>
        </p:nvPicPr>
        <p:blipFill>
          <a:blip r:embed="rId5"/>
          <a:srcRect/>
          <a:stretch>
            <a:fillRect/>
          </a:stretch>
        </p:blipFill>
        <p:spPr>
          <a:xfrm>
            <a:off x="893708" y="2121813"/>
            <a:ext cx="1835359" cy="1835359"/>
          </a:xfrm>
          <a:prstGeom prst="rect">
            <a:avLst/>
          </a:prstGeom>
        </p:spPr>
      </p:pic>
      <p:pic>
        <p:nvPicPr>
          <p:cNvPr id="7" name="Picture 7"/>
          <p:cNvPicPr>
            <a:picLocks noChangeAspect="1"/>
          </p:cNvPicPr>
          <p:nvPr/>
        </p:nvPicPr>
        <p:blipFill>
          <a:blip r:embed="rId6"/>
          <a:srcRect t="1342" r="1264" b="1844"/>
          <a:stretch>
            <a:fillRect/>
          </a:stretch>
        </p:blipFill>
        <p:spPr>
          <a:xfrm>
            <a:off x="4295527" y="2121813"/>
            <a:ext cx="1871797" cy="1835359"/>
          </a:xfrm>
          <a:prstGeom prst="rect">
            <a:avLst/>
          </a:prstGeom>
        </p:spPr>
      </p:pic>
      <p:sp>
        <p:nvSpPr>
          <p:cNvPr id="8" name="TextBox 8"/>
          <p:cNvSpPr txBox="1"/>
          <p:nvPr/>
        </p:nvSpPr>
        <p:spPr>
          <a:xfrm>
            <a:off x="609760" y="3979556"/>
            <a:ext cx="2759035" cy="625556"/>
          </a:xfrm>
          <a:prstGeom prst="rect">
            <a:avLst/>
          </a:prstGeom>
        </p:spPr>
        <p:txBody>
          <a:bodyPr wrap="square" lIns="0" tIns="0" rIns="0" bIns="0" rtlCol="0" anchor="t">
            <a:spAutoFit/>
          </a:bodyPr>
          <a:lstStyle/>
          <a:p>
            <a:pPr algn="ctr">
              <a:lnSpc>
                <a:spcPts val="5600"/>
              </a:lnSpc>
            </a:pPr>
            <a:r>
              <a:rPr lang="en-US" sz="4000" dirty="0" err="1">
                <a:solidFill>
                  <a:srgbClr val="000000"/>
                </a:solidFill>
                <a:latin typeface="Bebas Neue Bold"/>
              </a:rPr>
              <a:t>Ayisha</a:t>
            </a:r>
            <a:r>
              <a:rPr lang="en-US" sz="4000" dirty="0">
                <a:solidFill>
                  <a:srgbClr val="000000"/>
                </a:solidFill>
                <a:latin typeface="Bebas Neue Bold"/>
              </a:rPr>
              <a:t> Parveen</a:t>
            </a:r>
          </a:p>
        </p:txBody>
      </p:sp>
      <p:sp>
        <p:nvSpPr>
          <p:cNvPr id="9" name="TextBox 9"/>
          <p:cNvSpPr txBox="1"/>
          <p:nvPr/>
        </p:nvSpPr>
        <p:spPr>
          <a:xfrm>
            <a:off x="286719" y="4468659"/>
            <a:ext cx="3254498" cy="615950"/>
          </a:xfrm>
          <a:prstGeom prst="rect">
            <a:avLst/>
          </a:prstGeom>
        </p:spPr>
        <p:txBody>
          <a:bodyPr lIns="0" tIns="0" rIns="0" bIns="0" rtlCol="0" anchor="t">
            <a:spAutoFit/>
          </a:bodyPr>
          <a:lstStyle/>
          <a:p>
            <a:pPr algn="ctr">
              <a:lnSpc>
                <a:spcPts val="4900"/>
              </a:lnSpc>
            </a:pPr>
            <a:r>
              <a:rPr lang="en-US" sz="3500" dirty="0">
                <a:solidFill>
                  <a:srgbClr val="000000"/>
                </a:solidFill>
                <a:latin typeface="Bebas Neue"/>
              </a:rPr>
              <a:t>Role: Presenter 1</a:t>
            </a:r>
          </a:p>
        </p:txBody>
      </p:sp>
      <p:sp>
        <p:nvSpPr>
          <p:cNvPr id="10" name="TextBox 10"/>
          <p:cNvSpPr txBox="1"/>
          <p:nvPr/>
        </p:nvSpPr>
        <p:spPr>
          <a:xfrm>
            <a:off x="3801382" y="3979556"/>
            <a:ext cx="3366924" cy="625556"/>
          </a:xfrm>
          <a:prstGeom prst="rect">
            <a:avLst/>
          </a:prstGeom>
        </p:spPr>
        <p:txBody>
          <a:bodyPr wrap="square" lIns="0" tIns="0" rIns="0" bIns="0" rtlCol="0" anchor="t">
            <a:spAutoFit/>
          </a:bodyPr>
          <a:lstStyle/>
          <a:p>
            <a:pPr algn="ctr">
              <a:lnSpc>
                <a:spcPts val="5600"/>
              </a:lnSpc>
            </a:pPr>
            <a:r>
              <a:rPr lang="en-US" sz="4000" dirty="0" err="1">
                <a:solidFill>
                  <a:srgbClr val="000000"/>
                </a:solidFill>
                <a:latin typeface="Bebas Neue Bold"/>
              </a:rPr>
              <a:t>Akinrotimi</a:t>
            </a:r>
            <a:r>
              <a:rPr lang="en-US" sz="4000" dirty="0">
                <a:solidFill>
                  <a:srgbClr val="000000"/>
                </a:solidFill>
                <a:latin typeface="Bebas Neue Bold"/>
              </a:rPr>
              <a:t> Feyisola</a:t>
            </a:r>
          </a:p>
        </p:txBody>
      </p:sp>
      <p:sp>
        <p:nvSpPr>
          <p:cNvPr id="12" name="TextBox 12"/>
          <p:cNvSpPr txBox="1"/>
          <p:nvPr/>
        </p:nvSpPr>
        <p:spPr>
          <a:xfrm>
            <a:off x="693334" y="5578217"/>
            <a:ext cx="2278466" cy="625556"/>
          </a:xfrm>
          <a:prstGeom prst="rect">
            <a:avLst/>
          </a:prstGeom>
        </p:spPr>
        <p:txBody>
          <a:bodyPr wrap="square" lIns="0" tIns="0" rIns="0" bIns="0" rtlCol="0" anchor="t">
            <a:spAutoFit/>
          </a:bodyPr>
          <a:lstStyle/>
          <a:p>
            <a:pPr algn="ctr">
              <a:lnSpc>
                <a:spcPts val="5599"/>
              </a:lnSpc>
            </a:pPr>
            <a:r>
              <a:rPr lang="en-US" sz="3999" dirty="0">
                <a:solidFill>
                  <a:srgbClr val="000000"/>
                </a:solidFill>
                <a:latin typeface="Bebas Neue Bold"/>
              </a:rPr>
              <a:t>Project Lead</a:t>
            </a:r>
          </a:p>
        </p:txBody>
      </p:sp>
      <p:sp>
        <p:nvSpPr>
          <p:cNvPr id="13" name="TextBox 13"/>
          <p:cNvSpPr txBox="1"/>
          <p:nvPr/>
        </p:nvSpPr>
        <p:spPr>
          <a:xfrm>
            <a:off x="453707" y="7013290"/>
            <a:ext cx="4994011" cy="698500"/>
          </a:xfrm>
          <a:prstGeom prst="rect">
            <a:avLst/>
          </a:prstGeom>
        </p:spPr>
        <p:txBody>
          <a:bodyPr lIns="0" tIns="0" rIns="0" bIns="0" rtlCol="0" anchor="t">
            <a:spAutoFit/>
          </a:bodyPr>
          <a:lstStyle/>
          <a:p>
            <a:pPr>
              <a:lnSpc>
                <a:spcPts val="5599"/>
              </a:lnSpc>
            </a:pPr>
            <a:r>
              <a:rPr lang="en-US" sz="3999" dirty="0">
                <a:solidFill>
                  <a:srgbClr val="000000"/>
                </a:solidFill>
                <a:latin typeface="Bebas Neue Bold"/>
              </a:rPr>
              <a:t>Assistant Project Lead</a:t>
            </a:r>
          </a:p>
        </p:txBody>
      </p:sp>
      <p:sp>
        <p:nvSpPr>
          <p:cNvPr id="14" name="TextBox 14"/>
          <p:cNvSpPr txBox="1"/>
          <p:nvPr/>
        </p:nvSpPr>
        <p:spPr>
          <a:xfrm>
            <a:off x="731278" y="8481544"/>
            <a:ext cx="2637517" cy="625556"/>
          </a:xfrm>
          <a:prstGeom prst="rect">
            <a:avLst/>
          </a:prstGeom>
        </p:spPr>
        <p:txBody>
          <a:bodyPr wrap="square" lIns="0" tIns="0" rIns="0" bIns="0" rtlCol="0" anchor="t">
            <a:spAutoFit/>
          </a:bodyPr>
          <a:lstStyle/>
          <a:p>
            <a:pPr algn="ctr">
              <a:lnSpc>
                <a:spcPts val="5599"/>
              </a:lnSpc>
            </a:pPr>
            <a:r>
              <a:rPr lang="en-US" sz="3999" dirty="0">
                <a:solidFill>
                  <a:srgbClr val="000000"/>
                </a:solidFill>
                <a:latin typeface="Bebas Neue Bold"/>
              </a:rPr>
              <a:t>Query Analyst</a:t>
            </a:r>
          </a:p>
        </p:txBody>
      </p:sp>
      <p:sp>
        <p:nvSpPr>
          <p:cNvPr id="15" name="TextBox 15"/>
          <p:cNvSpPr txBox="1"/>
          <p:nvPr/>
        </p:nvSpPr>
        <p:spPr>
          <a:xfrm>
            <a:off x="1028700" y="6217850"/>
            <a:ext cx="2531567" cy="615950"/>
          </a:xfrm>
          <a:prstGeom prst="rect">
            <a:avLst/>
          </a:prstGeom>
        </p:spPr>
        <p:txBody>
          <a:bodyPr lIns="0" tIns="0" rIns="0" bIns="0" rtlCol="0" anchor="t">
            <a:spAutoFit/>
          </a:bodyPr>
          <a:lstStyle/>
          <a:p>
            <a:pPr>
              <a:lnSpc>
                <a:spcPts val="4900"/>
              </a:lnSpc>
            </a:pPr>
            <a:r>
              <a:rPr lang="en-US" sz="3500" dirty="0" err="1">
                <a:solidFill>
                  <a:srgbClr val="000000"/>
                </a:solidFill>
                <a:latin typeface="Bebas Neue"/>
              </a:rPr>
              <a:t>Egunjobi</a:t>
            </a:r>
            <a:r>
              <a:rPr lang="en-US" sz="3500" dirty="0">
                <a:solidFill>
                  <a:srgbClr val="000000"/>
                </a:solidFill>
                <a:latin typeface="Bebas Neue"/>
              </a:rPr>
              <a:t> Tunde</a:t>
            </a:r>
          </a:p>
        </p:txBody>
      </p:sp>
      <p:sp>
        <p:nvSpPr>
          <p:cNvPr id="16" name="TextBox 16"/>
          <p:cNvSpPr txBox="1"/>
          <p:nvPr/>
        </p:nvSpPr>
        <p:spPr>
          <a:xfrm>
            <a:off x="10186814" y="1626788"/>
            <a:ext cx="5732711" cy="1057275"/>
          </a:xfrm>
          <a:prstGeom prst="rect">
            <a:avLst/>
          </a:prstGeom>
        </p:spPr>
        <p:txBody>
          <a:bodyPr lIns="0" tIns="0" rIns="0" bIns="0" rtlCol="0" anchor="t">
            <a:spAutoFit/>
          </a:bodyPr>
          <a:lstStyle/>
          <a:p>
            <a:pPr algn="ctr">
              <a:lnSpc>
                <a:spcPts val="8400"/>
              </a:lnSpc>
            </a:pPr>
            <a:r>
              <a:rPr lang="en-US" sz="6000" dirty="0">
                <a:solidFill>
                  <a:srgbClr val="000000"/>
                </a:solidFill>
                <a:latin typeface="Bebas Neue Bold"/>
              </a:rPr>
              <a:t>Other Active Members </a:t>
            </a:r>
          </a:p>
        </p:txBody>
      </p:sp>
      <p:sp>
        <p:nvSpPr>
          <p:cNvPr id="17" name="TextBox 17"/>
          <p:cNvSpPr txBox="1"/>
          <p:nvPr/>
        </p:nvSpPr>
        <p:spPr>
          <a:xfrm>
            <a:off x="1316324" y="7678350"/>
            <a:ext cx="4131394" cy="615950"/>
          </a:xfrm>
          <a:prstGeom prst="rect">
            <a:avLst/>
          </a:prstGeom>
        </p:spPr>
        <p:txBody>
          <a:bodyPr wrap="square" lIns="0" tIns="0" rIns="0" bIns="0" rtlCol="0" anchor="t">
            <a:spAutoFit/>
          </a:bodyPr>
          <a:lstStyle/>
          <a:p>
            <a:pPr algn="ctr">
              <a:lnSpc>
                <a:spcPts val="4900"/>
              </a:lnSpc>
            </a:pPr>
            <a:r>
              <a:rPr lang="en-US" sz="3500" dirty="0" err="1">
                <a:solidFill>
                  <a:srgbClr val="000000"/>
                </a:solidFill>
                <a:latin typeface="Bebas Neue"/>
              </a:rPr>
              <a:t>Abdulakeem</a:t>
            </a:r>
            <a:r>
              <a:rPr lang="en-US" sz="3500" dirty="0">
                <a:solidFill>
                  <a:srgbClr val="000000"/>
                </a:solidFill>
                <a:latin typeface="Bebas Neue"/>
              </a:rPr>
              <a:t> Yusuf Ademola</a:t>
            </a:r>
          </a:p>
        </p:txBody>
      </p:sp>
      <p:sp>
        <p:nvSpPr>
          <p:cNvPr id="18" name="TextBox 18"/>
          <p:cNvSpPr txBox="1"/>
          <p:nvPr/>
        </p:nvSpPr>
        <p:spPr>
          <a:xfrm>
            <a:off x="1028700" y="9163050"/>
            <a:ext cx="2768947" cy="615950"/>
          </a:xfrm>
          <a:prstGeom prst="rect">
            <a:avLst/>
          </a:prstGeom>
        </p:spPr>
        <p:txBody>
          <a:bodyPr lIns="0" tIns="0" rIns="0" bIns="0" rtlCol="0" anchor="t">
            <a:spAutoFit/>
          </a:bodyPr>
          <a:lstStyle/>
          <a:p>
            <a:pPr>
              <a:lnSpc>
                <a:spcPts val="4900"/>
              </a:lnSpc>
            </a:pPr>
            <a:r>
              <a:rPr lang="en-US" sz="3500">
                <a:solidFill>
                  <a:srgbClr val="000000"/>
                </a:solidFill>
                <a:latin typeface="Bebas Neue"/>
              </a:rPr>
              <a:t>Richard Orimolade </a:t>
            </a:r>
          </a:p>
        </p:txBody>
      </p:sp>
      <p:sp>
        <p:nvSpPr>
          <p:cNvPr id="19" name="TextBox 19"/>
          <p:cNvSpPr txBox="1"/>
          <p:nvPr/>
        </p:nvSpPr>
        <p:spPr>
          <a:xfrm>
            <a:off x="406082" y="-138113"/>
            <a:ext cx="5898423" cy="2085975"/>
          </a:xfrm>
          <a:prstGeom prst="rect">
            <a:avLst/>
          </a:prstGeom>
        </p:spPr>
        <p:txBody>
          <a:bodyPr lIns="0" tIns="0" rIns="0" bIns="0" rtlCol="0" anchor="t">
            <a:spAutoFit/>
          </a:bodyPr>
          <a:lstStyle/>
          <a:p>
            <a:pPr>
              <a:lnSpc>
                <a:spcPts val="16800"/>
              </a:lnSpc>
            </a:pPr>
            <a:r>
              <a:rPr lang="en-US" sz="12000">
                <a:solidFill>
                  <a:srgbClr val="000000"/>
                </a:solidFill>
                <a:latin typeface="Bebas Neue Bold"/>
              </a:rPr>
              <a:t>TEAM KERAS</a:t>
            </a:r>
          </a:p>
        </p:txBody>
      </p:sp>
      <p:sp>
        <p:nvSpPr>
          <p:cNvPr id="11" name="TextBox 11"/>
          <p:cNvSpPr txBox="1"/>
          <p:nvPr/>
        </p:nvSpPr>
        <p:spPr>
          <a:xfrm>
            <a:off x="3839557" y="4468659"/>
            <a:ext cx="3254498" cy="615950"/>
          </a:xfrm>
          <a:prstGeom prst="rect">
            <a:avLst/>
          </a:prstGeom>
        </p:spPr>
        <p:txBody>
          <a:bodyPr lIns="0" tIns="0" rIns="0" bIns="0" rtlCol="0" anchor="t">
            <a:spAutoFit/>
          </a:bodyPr>
          <a:lstStyle/>
          <a:p>
            <a:pPr algn="ctr">
              <a:lnSpc>
                <a:spcPts val="4900"/>
              </a:lnSpc>
            </a:pPr>
            <a:r>
              <a:rPr lang="en-US" sz="3500" dirty="0">
                <a:solidFill>
                  <a:srgbClr val="000000"/>
                </a:solidFill>
                <a:latin typeface="Bebas Neue"/>
              </a:rPr>
              <a:t>Role: Presenter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671098" y="319088"/>
            <a:ext cx="10128239" cy="1628775"/>
          </a:xfrm>
          <a:prstGeom prst="rect">
            <a:avLst/>
          </a:prstGeom>
        </p:spPr>
        <p:txBody>
          <a:bodyPr lIns="0" tIns="0" rIns="0" bIns="0" rtlCol="0" anchor="t">
            <a:spAutoFit/>
          </a:bodyPr>
          <a:lstStyle/>
          <a:p>
            <a:pPr algn="just">
              <a:lnSpc>
                <a:spcPts val="12000"/>
              </a:lnSpc>
            </a:pPr>
            <a:r>
              <a:rPr lang="en-US" sz="12000" dirty="0">
                <a:solidFill>
                  <a:srgbClr val="000000"/>
                </a:solidFill>
                <a:latin typeface="Bebas Neue Bold"/>
              </a:rPr>
              <a:t>PROBLEM STATEMENT</a:t>
            </a:r>
          </a:p>
        </p:txBody>
      </p:sp>
      <p:pic>
        <p:nvPicPr>
          <p:cNvPr id="3" name="Picture 3"/>
          <p:cNvPicPr>
            <a:picLocks noChangeAspect="1"/>
          </p:cNvPicPr>
          <p:nvPr/>
        </p:nvPicPr>
        <p:blipFill>
          <a:blip r:embed="rId2"/>
          <a:srcRect/>
          <a:stretch>
            <a:fillRect/>
          </a:stretch>
        </p:blipFill>
        <p:spPr>
          <a:xfrm>
            <a:off x="16744058" y="297262"/>
            <a:ext cx="1106300" cy="1462876"/>
          </a:xfrm>
          <a:prstGeom prst="rect">
            <a:avLst/>
          </a:prstGeom>
        </p:spPr>
      </p:pic>
      <p:sp>
        <p:nvSpPr>
          <p:cNvPr id="4" name="TextBox 4"/>
          <p:cNvSpPr txBox="1"/>
          <p:nvPr/>
        </p:nvSpPr>
        <p:spPr>
          <a:xfrm>
            <a:off x="671098" y="1801021"/>
            <a:ext cx="16626110" cy="6236836"/>
          </a:xfrm>
          <a:prstGeom prst="rect">
            <a:avLst/>
          </a:prstGeom>
        </p:spPr>
        <p:txBody>
          <a:bodyPr lIns="0" tIns="0" rIns="0" bIns="0" rtlCol="0" anchor="t">
            <a:spAutoFit/>
          </a:bodyPr>
          <a:lstStyle/>
          <a:p>
            <a:pPr>
              <a:lnSpc>
                <a:spcPts val="7139"/>
              </a:lnSpc>
            </a:pPr>
            <a:r>
              <a:rPr lang="en-US" sz="3131" spc="263" dirty="0">
                <a:solidFill>
                  <a:srgbClr val="000000"/>
                </a:solidFill>
                <a:latin typeface="Browallia New" panose="020B0502040204020203" pitchFamily="34" charset="-34"/>
                <a:cs typeface="Browallia New" panose="020B0502040204020203" pitchFamily="34" charset="-34"/>
              </a:rPr>
              <a:t>The most prevalent form of cancer in women, breast cancer accounts for 20% of all tumors in women. This second-leading cause of cancer death in both men and women has been linked to multiple fatalities, which is cause for concern. As a result, the goal of this project is to:</a:t>
            </a:r>
          </a:p>
          <a:p>
            <a:pPr marL="676087" lvl="1" indent="-338044">
              <a:lnSpc>
                <a:spcPts val="7139"/>
              </a:lnSpc>
              <a:buFont typeface="Arial"/>
              <a:buChar char="•"/>
            </a:pPr>
            <a:r>
              <a:rPr lang="en-US" sz="3131" spc="263" dirty="0">
                <a:solidFill>
                  <a:srgbClr val="000000"/>
                </a:solidFill>
                <a:latin typeface="Browallia New" panose="020B0502040204020203" pitchFamily="34" charset="-34"/>
                <a:cs typeface="Browallia New" panose="020B0502040204020203" pitchFamily="34" charset="-34"/>
              </a:rPr>
              <a:t>Determine when cancer has the potential to cause harm, including death.</a:t>
            </a:r>
          </a:p>
          <a:p>
            <a:pPr marL="676087" lvl="1" indent="-338044">
              <a:lnSpc>
                <a:spcPts val="7139"/>
              </a:lnSpc>
              <a:buFont typeface="Arial"/>
              <a:buChar char="•"/>
            </a:pPr>
            <a:r>
              <a:rPr lang="en-US" sz="3131" spc="263" dirty="0">
                <a:solidFill>
                  <a:srgbClr val="000000"/>
                </a:solidFill>
                <a:latin typeface="Browallia New" panose="020B0502040204020203" pitchFamily="34" charset="-34"/>
                <a:cs typeface="Browallia New" panose="020B0502040204020203" pitchFamily="34" charset="-34"/>
              </a:rPr>
              <a:t> Train a machine learning model that predicts the benignity or malignancy of a cancer based on the dataset provided.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663676" y="-138112"/>
            <a:ext cx="9342239" cy="2085975"/>
          </a:xfrm>
          <a:prstGeom prst="rect">
            <a:avLst/>
          </a:prstGeom>
        </p:spPr>
        <p:txBody>
          <a:bodyPr lIns="0" tIns="0" rIns="0" bIns="0" rtlCol="0" anchor="t">
            <a:spAutoFit/>
          </a:bodyPr>
          <a:lstStyle/>
          <a:p>
            <a:pPr algn="ctr">
              <a:lnSpc>
                <a:spcPts val="16800"/>
              </a:lnSpc>
            </a:pPr>
            <a:r>
              <a:rPr lang="en-US" sz="12000">
                <a:solidFill>
                  <a:srgbClr val="000000"/>
                </a:solidFill>
                <a:latin typeface="Bebas Neue Bold"/>
              </a:rPr>
              <a:t>EXISTING SOLUTIONS</a:t>
            </a:r>
          </a:p>
        </p:txBody>
      </p:sp>
      <p:sp>
        <p:nvSpPr>
          <p:cNvPr id="3" name="TextBox 3"/>
          <p:cNvSpPr txBox="1"/>
          <p:nvPr/>
        </p:nvSpPr>
        <p:spPr>
          <a:xfrm>
            <a:off x="663676" y="1826954"/>
            <a:ext cx="16977755" cy="7852214"/>
          </a:xfrm>
          <a:prstGeom prst="rect">
            <a:avLst/>
          </a:prstGeom>
        </p:spPr>
        <p:txBody>
          <a:bodyPr lIns="0" tIns="0" rIns="0" bIns="0" rtlCol="0" anchor="t">
            <a:spAutoFit/>
          </a:bodyPr>
          <a:lstStyle/>
          <a:p>
            <a:pPr marL="744269" lvl="1" indent="-372134" algn="just">
              <a:lnSpc>
                <a:spcPts val="7756"/>
              </a:lnSpc>
              <a:buFont typeface="Arial"/>
              <a:buChar char="•"/>
            </a:pPr>
            <a:r>
              <a:rPr lang="en-US" sz="3447" spc="175" dirty="0">
                <a:solidFill>
                  <a:srgbClr val="000000"/>
                </a:solidFill>
                <a:latin typeface="Browallia New" panose="020B0502040204020203" pitchFamily="34" charset="-34"/>
                <a:cs typeface="Browallia New" panose="020B0502040204020203" pitchFamily="34" charset="-34"/>
              </a:rPr>
              <a:t>DeepLesion, a deep learning algorithm developed by the Massachusetts General Hospital (MGH) and Harvard Medical School (HMS) research team in 2017 which uses large scale clinical lesion annotations from the American College of Radiology Imaging Network (ACRIN) to detect lesions and cancer.</a:t>
            </a:r>
          </a:p>
          <a:p>
            <a:pPr marL="744269" lvl="1" indent="-372134" algn="just">
              <a:lnSpc>
                <a:spcPts val="7756"/>
              </a:lnSpc>
              <a:buFont typeface="Arial"/>
              <a:buChar char="•"/>
            </a:pPr>
            <a:r>
              <a:rPr lang="en-US" sz="3447" spc="175" dirty="0">
                <a:solidFill>
                  <a:srgbClr val="000000"/>
                </a:solidFill>
                <a:latin typeface="Browallia New" panose="020B0502040204020203" pitchFamily="34" charset="-34"/>
                <a:cs typeface="Browallia New" panose="020B0502040204020203" pitchFamily="34" charset="-34"/>
              </a:rPr>
              <a:t>Creation of a novel risk prediction model for breast cancer by Palmer and colleagues which analyzed epidemiologic data from three case-control studies of Black women from different parts of the U.S.</a:t>
            </a:r>
          </a:p>
        </p:txBody>
      </p:sp>
      <p:pic>
        <p:nvPicPr>
          <p:cNvPr id="4" name="Picture 4"/>
          <p:cNvPicPr>
            <a:picLocks noChangeAspect="1"/>
          </p:cNvPicPr>
          <p:nvPr/>
        </p:nvPicPr>
        <p:blipFill>
          <a:blip r:embed="rId2"/>
          <a:srcRect/>
          <a:stretch>
            <a:fillRect/>
          </a:stretch>
        </p:blipFill>
        <p:spPr>
          <a:xfrm>
            <a:off x="16744058" y="297262"/>
            <a:ext cx="1106300" cy="14628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640744" y="-138112"/>
            <a:ext cx="7055455" cy="1876604"/>
          </a:xfrm>
          <a:prstGeom prst="rect">
            <a:avLst/>
          </a:prstGeom>
        </p:spPr>
        <p:txBody>
          <a:bodyPr wrap="square" lIns="0" tIns="0" rIns="0" bIns="0" rtlCol="0" anchor="t">
            <a:spAutoFit/>
          </a:bodyPr>
          <a:lstStyle/>
          <a:p>
            <a:pPr algn="ctr">
              <a:lnSpc>
                <a:spcPts val="16800"/>
              </a:lnSpc>
            </a:pPr>
            <a:r>
              <a:rPr lang="en-US" sz="12000" dirty="0">
                <a:solidFill>
                  <a:srgbClr val="000000"/>
                </a:solidFill>
                <a:latin typeface="Bebas Neue Bold"/>
              </a:rPr>
              <a:t>OUR APPROACH</a:t>
            </a:r>
          </a:p>
        </p:txBody>
      </p:sp>
      <p:pic>
        <p:nvPicPr>
          <p:cNvPr id="3" name="Picture 3"/>
          <p:cNvPicPr>
            <a:picLocks noChangeAspect="1"/>
          </p:cNvPicPr>
          <p:nvPr/>
        </p:nvPicPr>
        <p:blipFill>
          <a:blip r:embed="rId2"/>
          <a:srcRect/>
          <a:stretch>
            <a:fillRect/>
          </a:stretch>
        </p:blipFill>
        <p:spPr>
          <a:xfrm>
            <a:off x="16744058" y="297262"/>
            <a:ext cx="1106300" cy="1462876"/>
          </a:xfrm>
          <a:prstGeom prst="rect">
            <a:avLst/>
          </a:prstGeom>
        </p:spPr>
      </p:pic>
      <p:sp>
        <p:nvSpPr>
          <p:cNvPr id="4" name="TextBox 4"/>
          <p:cNvSpPr txBox="1"/>
          <p:nvPr/>
        </p:nvSpPr>
        <p:spPr>
          <a:xfrm>
            <a:off x="640745" y="2532319"/>
            <a:ext cx="16329018" cy="6637330"/>
          </a:xfrm>
          <a:prstGeom prst="rect">
            <a:avLst/>
          </a:prstGeom>
        </p:spPr>
        <p:txBody>
          <a:bodyPr lIns="0" tIns="0" rIns="0" bIns="0" rtlCol="0" anchor="t">
            <a:spAutoFit/>
          </a:bodyPr>
          <a:lstStyle/>
          <a:p>
            <a:pPr algn="just">
              <a:lnSpc>
                <a:spcPts val="4914"/>
              </a:lnSpc>
            </a:pPr>
            <a:r>
              <a:rPr lang="en-US" sz="3900" spc="218" dirty="0">
                <a:solidFill>
                  <a:srgbClr val="000000"/>
                </a:solidFill>
                <a:latin typeface="Browallia New" panose="020B0502040204020203" pitchFamily="34" charset="-34"/>
                <a:cs typeface="Browallia New" panose="020B0502040204020203" pitchFamily="34" charset="-34"/>
              </a:rPr>
              <a:t>This project explored various perceptions, such as:</a:t>
            </a:r>
          </a:p>
          <a:p>
            <a:pPr algn="just">
              <a:lnSpc>
                <a:spcPts val="9750"/>
              </a:lnSpc>
            </a:pPr>
            <a:endParaRPr lang="en-US" sz="3900" spc="218" dirty="0">
              <a:solidFill>
                <a:srgbClr val="000000"/>
              </a:solidFill>
              <a:latin typeface="Browallia New" panose="020B0502040204020203" pitchFamily="34" charset="-34"/>
              <a:cs typeface="Browallia New" panose="020B0502040204020203" pitchFamily="34" charset="-34"/>
            </a:endParaRPr>
          </a:p>
          <a:p>
            <a:pPr marL="842016" lvl="1" indent="-421008" algn="just">
              <a:lnSpc>
                <a:spcPts val="7332"/>
              </a:lnSpc>
              <a:buFont typeface="Arial"/>
              <a:buChar char="•"/>
            </a:pPr>
            <a:r>
              <a:rPr lang="en-US" sz="3900" spc="218" dirty="0">
                <a:solidFill>
                  <a:srgbClr val="000000"/>
                </a:solidFill>
                <a:latin typeface="Browallia New" panose="020B0502040204020203" pitchFamily="34" charset="-34"/>
                <a:cs typeface="Browallia New" panose="020B0502040204020203" pitchFamily="34" charset="-34"/>
              </a:rPr>
              <a:t>Reversal of the 'Diagnosis' column to correct the mislabeling of the malignant and benign tumors.</a:t>
            </a:r>
          </a:p>
          <a:p>
            <a:pPr algn="just">
              <a:lnSpc>
                <a:spcPts val="9750"/>
              </a:lnSpc>
            </a:pPr>
            <a:endParaRPr lang="en-US" sz="3900" spc="218" dirty="0">
              <a:solidFill>
                <a:srgbClr val="000000"/>
              </a:solidFill>
              <a:latin typeface="Browallia New" panose="020B0502040204020203" pitchFamily="34" charset="-34"/>
              <a:cs typeface="Browallia New" panose="020B0502040204020203" pitchFamily="34" charset="-34"/>
            </a:endParaRPr>
          </a:p>
          <a:p>
            <a:pPr algn="just">
              <a:lnSpc>
                <a:spcPts val="4329"/>
              </a:lnSpc>
            </a:pPr>
            <a:r>
              <a:rPr lang="en-US" sz="3900" spc="218" dirty="0">
                <a:solidFill>
                  <a:srgbClr val="000000"/>
                </a:solidFill>
                <a:latin typeface="Browallia New" panose="020B0502040204020203" pitchFamily="34" charset="-34"/>
                <a:cs typeface="Browallia New" panose="020B0502040204020203" pitchFamily="34" charset="-34"/>
              </a:rPr>
              <a:t>Thereafter,  a viable machine learning model was created.</a:t>
            </a:r>
          </a:p>
          <a:p>
            <a:pPr algn="just">
              <a:lnSpc>
                <a:spcPts val="9750"/>
              </a:lnSpc>
            </a:pPr>
            <a:endParaRPr lang="en-US" sz="3900" spc="218" dirty="0">
              <a:solidFill>
                <a:srgbClr val="000000"/>
              </a:solidFill>
              <a:latin typeface="Browallia New" panose="020B0502040204020203" pitchFamily="34" charset="-34"/>
              <a:cs typeface="Browallia New" panose="020B0502040204020203" pitchFamily="34" charset="-3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sp>
        <p:nvSpPr>
          <p:cNvPr id="2" name="TextBox 2"/>
          <p:cNvSpPr txBox="1"/>
          <p:nvPr/>
        </p:nvSpPr>
        <p:spPr>
          <a:xfrm>
            <a:off x="530940" y="-138112"/>
            <a:ext cx="10289460" cy="1876604"/>
          </a:xfrm>
          <a:prstGeom prst="rect">
            <a:avLst/>
          </a:prstGeom>
        </p:spPr>
        <p:txBody>
          <a:bodyPr wrap="square" lIns="0" tIns="0" rIns="0" bIns="0" rtlCol="0" anchor="t">
            <a:spAutoFit/>
          </a:bodyPr>
          <a:lstStyle/>
          <a:p>
            <a:pPr algn="ctr">
              <a:lnSpc>
                <a:spcPts val="16800"/>
              </a:lnSpc>
            </a:pPr>
            <a:r>
              <a:rPr lang="en-US" sz="12000" dirty="0">
                <a:solidFill>
                  <a:srgbClr val="000000"/>
                </a:solidFill>
                <a:latin typeface="Bebas Neue Bold"/>
              </a:rPr>
              <a:t>DATASET DESCRIPTION</a:t>
            </a:r>
          </a:p>
        </p:txBody>
      </p:sp>
      <p:sp>
        <p:nvSpPr>
          <p:cNvPr id="3" name="TextBox 3"/>
          <p:cNvSpPr txBox="1"/>
          <p:nvPr/>
        </p:nvSpPr>
        <p:spPr>
          <a:xfrm>
            <a:off x="530940" y="2113280"/>
            <a:ext cx="17029454" cy="7410707"/>
          </a:xfrm>
          <a:prstGeom prst="rect">
            <a:avLst/>
          </a:prstGeom>
        </p:spPr>
        <p:txBody>
          <a:bodyPr lIns="0" tIns="0" rIns="0" bIns="0" rtlCol="0" anchor="t">
            <a:spAutoFit/>
          </a:bodyPr>
          <a:lstStyle/>
          <a:p>
            <a:pPr marL="758340" lvl="1" indent="-379170">
              <a:lnSpc>
                <a:spcPts val="6462"/>
              </a:lnSpc>
              <a:buFont typeface="Arial"/>
              <a:buChar char="•"/>
            </a:pPr>
            <a:r>
              <a:rPr lang="en-US" sz="3512" spc="179" dirty="0">
                <a:solidFill>
                  <a:srgbClr val="000000"/>
                </a:solidFill>
                <a:latin typeface="Browallia New" panose="020B0502040204020203" pitchFamily="34" charset="-34"/>
                <a:cs typeface="Browallia New" panose="020B0502040204020203" pitchFamily="34" charset="-34"/>
              </a:rPr>
              <a:t>The dataset was obtained from Dr. William H. Wolberg at the University of Wisconsin Hospitals in Madison via Kaggle. (</a:t>
            </a:r>
            <a:r>
              <a:rPr lang="en-US" sz="3512" spc="179" dirty="0">
                <a:solidFill>
                  <a:schemeClr val="accent2"/>
                </a:solidFill>
                <a:latin typeface="Browallia New" panose="020B0502040204020203" pitchFamily="34" charset="-34"/>
                <a:cs typeface="Browallia New" panose="020B0502040204020203" pitchFamily="34" charset="-34"/>
                <a:hlinkClick r:id="rId2">
                  <a:extLst>
                    <a:ext uri="{A12FA001-AC4F-418D-AE19-62706E023703}">
                      <ahyp:hlinkClr xmlns:ahyp="http://schemas.microsoft.com/office/drawing/2018/hyperlinkcolor" val="tx"/>
                    </a:ext>
                  </a:extLst>
                </a:hlinkClick>
              </a:rPr>
              <a:t>https://www.kaggle.com/datasets/merishnasuwal/breast-cancer-prediction-dataset</a:t>
            </a:r>
            <a:r>
              <a:rPr lang="en-US" sz="3512" spc="179" dirty="0">
                <a:solidFill>
                  <a:srgbClr val="000000"/>
                </a:solidFill>
                <a:latin typeface="Browallia New" panose="020B0502040204020203" pitchFamily="34" charset="-34"/>
                <a:cs typeface="Browallia New" panose="020B0502040204020203" pitchFamily="34" charset="-34"/>
              </a:rPr>
              <a:t>).</a:t>
            </a:r>
          </a:p>
          <a:p>
            <a:pPr marL="758340" lvl="1" indent="-379170">
              <a:lnSpc>
                <a:spcPts val="6462"/>
              </a:lnSpc>
              <a:buFont typeface="Arial"/>
              <a:buChar char="•"/>
            </a:pPr>
            <a:r>
              <a:rPr lang="en-US" sz="3512" spc="179" dirty="0">
                <a:solidFill>
                  <a:srgbClr val="000000"/>
                </a:solidFill>
                <a:latin typeface="Browallia New" panose="020B0502040204020203" pitchFamily="34" charset="-34"/>
                <a:cs typeface="Browallia New" panose="020B0502040204020203" pitchFamily="34" charset="-34"/>
              </a:rPr>
              <a:t>It was created for "AI for Social Good: Women Coders' Bootcamp" organized by Artificial Intelligence for Development in collaboration with UNDP Nepal.</a:t>
            </a:r>
          </a:p>
          <a:p>
            <a:pPr marL="758340" lvl="1" indent="-379170" algn="l">
              <a:lnSpc>
                <a:spcPts val="6462"/>
              </a:lnSpc>
              <a:buFont typeface="Arial"/>
              <a:buChar char="•"/>
            </a:pPr>
            <a:r>
              <a:rPr lang="en-US" sz="3512" spc="179" dirty="0">
                <a:solidFill>
                  <a:srgbClr val="000000"/>
                </a:solidFill>
                <a:latin typeface="Browallia New" panose="020B0502040204020203" pitchFamily="34" charset="-34"/>
                <a:cs typeface="Browallia New" panose="020B0502040204020203" pitchFamily="34" charset="-34"/>
              </a:rPr>
              <a:t>It includes a variety of breast cancer instances to aid in identifying breast cancer in females.</a:t>
            </a:r>
          </a:p>
        </p:txBody>
      </p:sp>
      <p:pic>
        <p:nvPicPr>
          <p:cNvPr id="4" name="Picture 4"/>
          <p:cNvPicPr>
            <a:picLocks noChangeAspect="1"/>
          </p:cNvPicPr>
          <p:nvPr/>
        </p:nvPicPr>
        <p:blipFill>
          <a:blip r:embed="rId3"/>
          <a:srcRect/>
          <a:stretch>
            <a:fillRect/>
          </a:stretch>
        </p:blipFill>
        <p:spPr>
          <a:xfrm>
            <a:off x="16744058" y="297262"/>
            <a:ext cx="1106300" cy="14628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744058" y="297262"/>
            <a:ext cx="1106300" cy="1462876"/>
          </a:xfrm>
          <a:prstGeom prst="rect">
            <a:avLst/>
          </a:prstGeom>
        </p:spPr>
      </p:pic>
      <p:pic>
        <p:nvPicPr>
          <p:cNvPr id="3" name="Picture 3"/>
          <p:cNvPicPr>
            <a:picLocks noChangeAspect="1"/>
          </p:cNvPicPr>
          <p:nvPr/>
        </p:nvPicPr>
        <p:blipFill>
          <a:blip r:embed="rId3"/>
          <a:srcRect/>
          <a:stretch>
            <a:fillRect/>
          </a:stretch>
        </p:blipFill>
        <p:spPr>
          <a:xfrm>
            <a:off x="464572" y="1930486"/>
            <a:ext cx="8472646" cy="7827890"/>
          </a:xfrm>
          <a:prstGeom prst="rect">
            <a:avLst/>
          </a:prstGeom>
        </p:spPr>
      </p:pic>
      <p:sp>
        <p:nvSpPr>
          <p:cNvPr id="4" name="TextBox 4"/>
          <p:cNvSpPr txBox="1"/>
          <p:nvPr/>
        </p:nvSpPr>
        <p:spPr>
          <a:xfrm>
            <a:off x="464572" y="-138113"/>
            <a:ext cx="13937228" cy="1876604"/>
          </a:xfrm>
          <a:prstGeom prst="rect">
            <a:avLst/>
          </a:prstGeom>
        </p:spPr>
        <p:txBody>
          <a:bodyPr wrap="square" lIns="0" tIns="0" rIns="0" bIns="0" rtlCol="0" anchor="t">
            <a:spAutoFit/>
          </a:bodyPr>
          <a:lstStyle/>
          <a:p>
            <a:pPr algn="ctr">
              <a:lnSpc>
                <a:spcPts val="16800"/>
              </a:lnSpc>
            </a:pPr>
            <a:r>
              <a:rPr lang="en-US" sz="12000" dirty="0">
                <a:solidFill>
                  <a:srgbClr val="000000"/>
                </a:solidFill>
                <a:latin typeface="Bebas Neue Bold"/>
              </a:rPr>
              <a:t>EXPLORATORY DATA ANALYSIS</a:t>
            </a:r>
          </a:p>
        </p:txBody>
      </p:sp>
      <p:sp>
        <p:nvSpPr>
          <p:cNvPr id="5" name="TextBox 5"/>
          <p:cNvSpPr txBox="1"/>
          <p:nvPr/>
        </p:nvSpPr>
        <p:spPr>
          <a:xfrm>
            <a:off x="9978596" y="1731563"/>
            <a:ext cx="7871762" cy="7158242"/>
          </a:xfrm>
          <a:prstGeom prst="rect">
            <a:avLst/>
          </a:prstGeom>
        </p:spPr>
        <p:txBody>
          <a:bodyPr lIns="0" tIns="0" rIns="0" bIns="0" rtlCol="0" anchor="t">
            <a:spAutoFit/>
          </a:bodyPr>
          <a:lstStyle/>
          <a:p>
            <a:pPr marL="757163" lvl="1" indent="-378581">
              <a:lnSpc>
                <a:spcPts val="7084"/>
              </a:lnSpc>
              <a:buFont typeface="Arial"/>
              <a:buChar char="•"/>
            </a:pPr>
            <a:r>
              <a:rPr lang="en-US" sz="3507" spc="213" dirty="0">
                <a:solidFill>
                  <a:srgbClr val="000000"/>
                </a:solidFill>
                <a:latin typeface="Browallia New" panose="020B0502040204020203" pitchFamily="34" charset="-34"/>
                <a:cs typeface="Browallia New" panose="020B0502040204020203" pitchFamily="34" charset="-34"/>
              </a:rPr>
              <a:t>This illustrates the various distribution plot of the different features in the dataset.</a:t>
            </a:r>
          </a:p>
          <a:p>
            <a:pPr marL="757163" lvl="1" indent="-378581">
              <a:lnSpc>
                <a:spcPts val="7084"/>
              </a:lnSpc>
              <a:buFont typeface="Arial"/>
              <a:buChar char="•"/>
            </a:pPr>
            <a:r>
              <a:rPr lang="en-US" sz="3507" spc="213" dirty="0">
                <a:solidFill>
                  <a:srgbClr val="000000"/>
                </a:solidFill>
                <a:latin typeface="Browallia New" panose="020B0502040204020203" pitchFamily="34" charset="-34"/>
                <a:cs typeface="Browallia New" panose="020B0502040204020203" pitchFamily="34" charset="-34"/>
              </a:rPr>
              <a:t> It shows the lowest and highest value of each feature.</a:t>
            </a:r>
          </a:p>
          <a:p>
            <a:pPr marL="757163" lvl="1" indent="-378581">
              <a:lnSpc>
                <a:spcPts val="7084"/>
              </a:lnSpc>
              <a:buFont typeface="Arial"/>
              <a:buChar char="•"/>
            </a:pPr>
            <a:r>
              <a:rPr lang="en-US" sz="3507" spc="213" dirty="0">
                <a:solidFill>
                  <a:srgbClr val="000000"/>
                </a:solidFill>
                <a:latin typeface="Browallia New" panose="020B0502040204020203" pitchFamily="34" charset="-34"/>
                <a:cs typeface="Browallia New" panose="020B0502040204020203" pitchFamily="34" charset="-34"/>
              </a:rPr>
              <a:t>It also shows the frequency of the values.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744058" y="297262"/>
            <a:ext cx="1106300" cy="1462876"/>
          </a:xfrm>
          <a:prstGeom prst="rect">
            <a:avLst/>
          </a:prstGeom>
        </p:spPr>
      </p:pic>
      <p:pic>
        <p:nvPicPr>
          <p:cNvPr id="3" name="Picture 3"/>
          <p:cNvPicPr>
            <a:picLocks noChangeAspect="1"/>
          </p:cNvPicPr>
          <p:nvPr/>
        </p:nvPicPr>
        <p:blipFill>
          <a:blip r:embed="rId3"/>
          <a:srcRect/>
          <a:stretch>
            <a:fillRect/>
          </a:stretch>
        </p:blipFill>
        <p:spPr>
          <a:xfrm>
            <a:off x="4465889" y="1948855"/>
            <a:ext cx="8490416" cy="7918430"/>
          </a:xfrm>
          <a:prstGeom prst="rect">
            <a:avLst/>
          </a:prstGeom>
        </p:spPr>
      </p:pic>
      <p:sp>
        <p:nvSpPr>
          <p:cNvPr id="4" name="TextBox 4"/>
          <p:cNvSpPr txBox="1"/>
          <p:nvPr/>
        </p:nvSpPr>
        <p:spPr>
          <a:xfrm>
            <a:off x="815888" y="-138112"/>
            <a:ext cx="6775814" cy="2086967"/>
          </a:xfrm>
          <a:prstGeom prst="rect">
            <a:avLst/>
          </a:prstGeom>
        </p:spPr>
        <p:txBody>
          <a:bodyPr lIns="0" tIns="0" rIns="0" bIns="0" rtlCol="0" anchor="t">
            <a:spAutoFit/>
          </a:bodyPr>
          <a:lstStyle/>
          <a:p>
            <a:pPr algn="ctr">
              <a:lnSpc>
                <a:spcPts val="16800"/>
              </a:lnSpc>
            </a:pPr>
            <a:r>
              <a:rPr lang="en-US" sz="12000">
                <a:solidFill>
                  <a:srgbClr val="000000"/>
                </a:solidFill>
                <a:latin typeface="Bebas Neue Bold"/>
              </a:rPr>
              <a:t>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3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744058" y="297262"/>
            <a:ext cx="1106300" cy="1462876"/>
          </a:xfrm>
          <a:prstGeom prst="rect">
            <a:avLst/>
          </a:prstGeom>
        </p:spPr>
      </p:pic>
      <p:pic>
        <p:nvPicPr>
          <p:cNvPr id="3" name="Picture 3"/>
          <p:cNvPicPr>
            <a:picLocks noChangeAspect="1"/>
          </p:cNvPicPr>
          <p:nvPr/>
        </p:nvPicPr>
        <p:blipFill>
          <a:blip r:embed="rId3"/>
          <a:srcRect/>
          <a:stretch>
            <a:fillRect/>
          </a:stretch>
        </p:blipFill>
        <p:spPr>
          <a:xfrm>
            <a:off x="2830835" y="1901230"/>
            <a:ext cx="11293755" cy="8071116"/>
          </a:xfrm>
          <a:prstGeom prst="rect">
            <a:avLst/>
          </a:prstGeom>
        </p:spPr>
      </p:pic>
      <p:sp>
        <p:nvSpPr>
          <p:cNvPr id="4" name="TextBox 4"/>
          <p:cNvSpPr txBox="1"/>
          <p:nvPr/>
        </p:nvSpPr>
        <p:spPr>
          <a:xfrm>
            <a:off x="815888" y="-138112"/>
            <a:ext cx="6775814" cy="2086967"/>
          </a:xfrm>
          <a:prstGeom prst="rect">
            <a:avLst/>
          </a:prstGeom>
        </p:spPr>
        <p:txBody>
          <a:bodyPr lIns="0" tIns="0" rIns="0" bIns="0" rtlCol="0" anchor="t">
            <a:spAutoFit/>
          </a:bodyPr>
          <a:lstStyle/>
          <a:p>
            <a:pPr algn="ctr">
              <a:lnSpc>
                <a:spcPts val="16800"/>
              </a:lnSpc>
            </a:pPr>
            <a:r>
              <a:rPr lang="en-US" sz="12000">
                <a:solidFill>
                  <a:srgbClr val="000000"/>
                </a:solidFill>
                <a:latin typeface="Bebas Neue Bold"/>
              </a:rPr>
              <a:t>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627</Words>
  <Application>Microsoft Office PowerPoint</Application>
  <PresentationFormat>Custom</PresentationFormat>
  <Paragraphs>83</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Bebas Neue Bold</vt:lpstr>
      <vt:lpstr>Bebas Neue</vt:lpstr>
      <vt:lpstr>Browallia New</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Keras Presentation</dc:title>
  <cp:lastModifiedBy>Cephas Armah</cp:lastModifiedBy>
  <cp:revision>4</cp:revision>
  <dcterms:created xsi:type="dcterms:W3CDTF">2006-08-16T00:00:00Z</dcterms:created>
  <dcterms:modified xsi:type="dcterms:W3CDTF">2022-10-25T13:18:46Z</dcterms:modified>
  <dc:identifier>DAFPBUKzt6c</dc:identifier>
</cp:coreProperties>
</file>